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1.xml" ContentType="application/vnd.openxmlformats-officedocument.drawingml.chart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8" r:id="rId3"/>
    <p:sldId id="257" r:id="rId4"/>
    <p:sldId id="260" r:id="rId5"/>
    <p:sldId id="261" r:id="rId6"/>
    <p:sldId id="266" r:id="rId7"/>
    <p:sldId id="262" r:id="rId8"/>
    <p:sldId id="264" r:id="rId9"/>
    <p:sldId id="267" r:id="rId10"/>
    <p:sldId id="268" r:id="rId11"/>
    <p:sldId id="269" r:id="rId12"/>
    <p:sldId id="270" r:id="rId13"/>
    <p:sldId id="274" r:id="rId14"/>
    <p:sldId id="275" r:id="rId15"/>
    <p:sldId id="292" r:id="rId16"/>
    <p:sldId id="271" r:id="rId17"/>
    <p:sldId id="272" r:id="rId18"/>
    <p:sldId id="277" r:id="rId19"/>
    <p:sldId id="278" r:id="rId20"/>
    <p:sldId id="265" r:id="rId21"/>
    <p:sldId id="279" r:id="rId22"/>
    <p:sldId id="280" r:id="rId23"/>
    <p:sldId id="281" r:id="rId24"/>
    <p:sldId id="282" r:id="rId25"/>
    <p:sldId id="291" r:id="rId26"/>
    <p:sldId id="283" r:id="rId27"/>
    <p:sldId id="285" r:id="rId28"/>
    <p:sldId id="286" r:id="rId29"/>
    <p:sldId id="289" r:id="rId30"/>
    <p:sldId id="287" r:id="rId31"/>
    <p:sldId id="288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5619"/>
    <a:srgbClr val="747573"/>
    <a:srgbClr val="2D2071"/>
    <a:srgbClr val="005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4" autoAdjust="0"/>
    <p:restoredTop sz="85952" autoAdjust="0"/>
  </p:normalViewPr>
  <p:slideViewPr>
    <p:cSldViewPr snapToGrid="0" snapToObjects="1">
      <p:cViewPr>
        <p:scale>
          <a:sx n="99" d="100"/>
          <a:sy n="99" d="100"/>
        </p:scale>
        <p:origin x="-1912" y="-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hs4589:Documents:workspace:SentiCircles2:sentiment_patterns_evaluation3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cross_comparsion!$A$59</c:f>
              <c:strCache>
                <c:ptCount val="1"/>
                <c:pt idx="0">
                  <c:v>Unigrams</c:v>
                </c:pt>
              </c:strCache>
            </c:strRef>
          </c:tx>
          <c:spPr>
            <a:solidFill>
              <a:schemeClr val="accent3">
                <a:lumMod val="75000"/>
              </a:schemeClr>
            </a:solidFill>
          </c:spPr>
          <c:invertIfNegative val="0"/>
          <c:cat>
            <c:strRef>
              <c:f>cross_comparsion!$B$58:$C$58</c:f>
              <c:strCache>
                <c:ptCount val="2"/>
                <c:pt idx="0">
                  <c:v>Accuracy</c:v>
                </c:pt>
                <c:pt idx="1">
                  <c:v>F1</c:v>
                </c:pt>
              </c:strCache>
            </c:strRef>
          </c:cat>
          <c:val>
            <c:numRef>
              <c:f>cross_comparsion!$B$59:$C$59</c:f>
              <c:numCache>
                <c:formatCode>0.00</c:formatCode>
                <c:ptCount val="2"/>
                <c:pt idx="0">
                  <c:v>62.07</c:v>
                </c:pt>
                <c:pt idx="1">
                  <c:v>56.88</c:v>
                </c:pt>
              </c:numCache>
            </c:numRef>
          </c:val>
        </c:ser>
        <c:ser>
          <c:idx val="1"/>
          <c:order val="1"/>
          <c:tx>
            <c:strRef>
              <c:f>cross_comparsion!$A$60</c:f>
              <c:strCache>
                <c:ptCount val="1"/>
                <c:pt idx="0">
                  <c:v>LDA-Topics</c:v>
                </c:pt>
              </c:strCache>
            </c:strRef>
          </c:tx>
          <c:spPr>
            <a:solidFill>
              <a:schemeClr val="accent4">
                <a:lumMod val="75000"/>
              </a:schemeClr>
            </a:solidFill>
          </c:spPr>
          <c:invertIfNegative val="0"/>
          <c:cat>
            <c:strRef>
              <c:f>cross_comparsion!$B$58:$C$58</c:f>
              <c:strCache>
                <c:ptCount val="2"/>
                <c:pt idx="0">
                  <c:v>Accuracy</c:v>
                </c:pt>
                <c:pt idx="1">
                  <c:v>F1</c:v>
                </c:pt>
              </c:strCache>
            </c:strRef>
          </c:cat>
          <c:val>
            <c:numRef>
              <c:f>cross_comparsion!$B$60:$C$60</c:f>
              <c:numCache>
                <c:formatCode>0.00</c:formatCode>
                <c:ptCount val="2"/>
                <c:pt idx="0">
                  <c:v>63.79</c:v>
                </c:pt>
                <c:pt idx="1">
                  <c:v>58.27</c:v>
                </c:pt>
              </c:numCache>
            </c:numRef>
          </c:val>
        </c:ser>
        <c:ser>
          <c:idx val="2"/>
          <c:order val="2"/>
          <c:tx>
            <c:strRef>
              <c:f>cross_comparsion!$A$61</c:f>
              <c:strCache>
                <c:ptCount val="1"/>
                <c:pt idx="0">
                  <c:v>Semantic Concepts</c:v>
                </c:pt>
              </c:strCache>
            </c:strRef>
          </c:tx>
          <c:spPr>
            <a:solidFill>
              <a:schemeClr val="accent5">
                <a:lumMod val="60000"/>
                <a:lumOff val="40000"/>
              </a:schemeClr>
            </a:solidFill>
          </c:spPr>
          <c:invertIfNegative val="0"/>
          <c:cat>
            <c:strRef>
              <c:f>cross_comparsion!$B$58:$C$58</c:f>
              <c:strCache>
                <c:ptCount val="2"/>
                <c:pt idx="0">
                  <c:v>Accuracy</c:v>
                </c:pt>
                <c:pt idx="1">
                  <c:v>F1</c:v>
                </c:pt>
              </c:strCache>
            </c:strRef>
          </c:cat>
          <c:val>
            <c:numRef>
              <c:f>cross_comparsion!$B$61:$C$61</c:f>
              <c:numCache>
                <c:formatCode>0.00</c:formatCode>
                <c:ptCount val="2"/>
                <c:pt idx="0">
                  <c:v>63.79</c:v>
                </c:pt>
                <c:pt idx="1">
                  <c:v>58.27</c:v>
                </c:pt>
              </c:numCache>
            </c:numRef>
          </c:val>
        </c:ser>
        <c:ser>
          <c:idx val="3"/>
          <c:order val="3"/>
          <c:tx>
            <c:strRef>
              <c:f>cross_comparsion!$A$62</c:f>
              <c:strCache>
                <c:ptCount val="1"/>
                <c:pt idx="0">
                  <c:v>SS-Patterns</c:v>
                </c:pt>
              </c:strCache>
            </c:strRef>
          </c:tx>
          <c:spPr>
            <a:solidFill>
              <a:schemeClr val="accent6">
                <a:lumMod val="50000"/>
              </a:schemeClr>
            </a:solidFill>
          </c:spPr>
          <c:invertIfNegative val="0"/>
          <c:cat>
            <c:strRef>
              <c:f>cross_comparsion!$B$58:$C$58</c:f>
              <c:strCache>
                <c:ptCount val="2"/>
                <c:pt idx="0">
                  <c:v>Accuracy</c:v>
                </c:pt>
                <c:pt idx="1">
                  <c:v>F1</c:v>
                </c:pt>
              </c:strCache>
            </c:strRef>
          </c:cat>
          <c:val>
            <c:numRef>
              <c:f>cross_comparsion!$B$62:$C$62</c:f>
              <c:numCache>
                <c:formatCode>0.00</c:formatCode>
                <c:ptCount val="2"/>
                <c:pt idx="0">
                  <c:v>65.52</c:v>
                </c:pt>
                <c:pt idx="1">
                  <c:v>60.81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883126808"/>
        <c:axId val="-2021840328"/>
      </c:barChart>
      <c:catAx>
        <c:axId val="1883126808"/>
        <c:scaling>
          <c:orientation val="minMax"/>
        </c:scaling>
        <c:delete val="0"/>
        <c:axPos val="b"/>
        <c:majorTickMark val="out"/>
        <c:minorTickMark val="none"/>
        <c:tickLblPos val="nextTo"/>
        <c:crossAx val="-2021840328"/>
        <c:crosses val="autoZero"/>
        <c:auto val="1"/>
        <c:lblAlgn val="ctr"/>
        <c:lblOffset val="100"/>
        <c:noMultiLvlLbl val="0"/>
      </c:catAx>
      <c:valAx>
        <c:axId val="-2021840328"/>
        <c:scaling>
          <c:orientation val="minMax"/>
          <c:min val="55.0"/>
        </c:scaling>
        <c:delete val="0"/>
        <c:axPos val="l"/>
        <c:numFmt formatCode="0.00" sourceLinked="1"/>
        <c:majorTickMark val="out"/>
        <c:minorTickMark val="none"/>
        <c:tickLblPos val="nextTo"/>
        <c:crossAx val="1883126808"/>
        <c:crosses val="autoZero"/>
        <c:crossBetween val="between"/>
      </c:valAx>
    </c:plotArea>
    <c:legend>
      <c:legendPos val="b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C166BF-8772-7549-B18C-028220DD8FA4}" type="datetimeFigureOut">
              <a:rPr lang="en-US" smtClean="0"/>
              <a:t>23/10/2014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43AB6-FF95-AF40-B8BC-23C2F5F74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205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4C88D2-F00C-8440-8001-7F77EA2AD2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9972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4C88D2-F00C-8440-8001-7F77EA2AD2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7555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3AB6-FF95-AF40-B8BC-23C2F5F7414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4081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3AB6-FF95-AF40-B8BC-23C2F5F7414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2240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3AB6-FF95-AF40-B8BC-23C2F5F7414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2240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3AB6-FF95-AF40-B8BC-23C2F5F7414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8798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3AB6-FF95-AF40-B8BC-23C2F5F7414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1562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3AB6-FF95-AF40-B8BC-23C2F5F7414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1562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3AB6-FF95-AF40-B8BC-23C2F5F7414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1562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3AB6-FF95-AF40-B8BC-23C2F5F7414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2900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3AB6-FF95-AF40-B8BC-23C2F5F7414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765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AAA29-6864-F047-8C4A-F81312437E8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7627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3AB6-FF95-AF40-B8BC-23C2F5F7414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5792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3AB6-FF95-AF40-B8BC-23C2F5F7414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6543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3AB6-FF95-AF40-B8BC-23C2F5F7414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6543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3AB6-FF95-AF40-B8BC-23C2F5F7414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6914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3AB6-FF95-AF40-B8BC-23C2F5F7414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1348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3AB6-FF95-AF40-B8BC-23C2F5F7414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5637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3AB6-FF95-AF40-B8BC-23C2F5F7414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6425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3AB6-FF95-AF40-B8BC-23C2F5F7414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2900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3AB6-FF95-AF40-B8BC-23C2F5F7414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290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3AB6-FF95-AF40-B8BC-23C2F5F7414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2900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743AB6-FF95-AF40-B8BC-23C2F5F7414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84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F661-975F-BA4E-97F3-3A6845E8830E}" type="datetimeFigureOut">
              <a:rPr lang="en-US" smtClean="0"/>
              <a:t>23/10/2014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20EB6-002E-9B4F-AAB5-768C34D75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678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F661-975F-BA4E-97F3-3A6845E8830E}" type="datetimeFigureOut">
              <a:rPr lang="en-US" smtClean="0"/>
              <a:t>23/10/2014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20EB6-002E-9B4F-AAB5-768C34D75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253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F661-975F-BA4E-97F3-3A6845E8830E}" type="datetimeFigureOut">
              <a:rPr lang="en-US" smtClean="0"/>
              <a:t>23/10/2014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20EB6-002E-9B4F-AAB5-768C34D75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746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F661-975F-BA4E-97F3-3A6845E8830E}" type="datetimeFigureOut">
              <a:rPr lang="en-US" smtClean="0"/>
              <a:t>23/10/2014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20EB6-002E-9B4F-AAB5-768C34D75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319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F661-975F-BA4E-97F3-3A6845E8830E}" type="datetimeFigureOut">
              <a:rPr lang="en-US" smtClean="0"/>
              <a:t>23/10/2014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20EB6-002E-9B4F-AAB5-768C34D75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28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F661-975F-BA4E-97F3-3A6845E8830E}" type="datetimeFigureOut">
              <a:rPr lang="en-US" smtClean="0"/>
              <a:t>23/10/2014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20EB6-002E-9B4F-AAB5-768C34D75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332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F661-975F-BA4E-97F3-3A6845E8830E}" type="datetimeFigureOut">
              <a:rPr lang="en-US" smtClean="0"/>
              <a:t>23/10/2014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20EB6-002E-9B4F-AAB5-768C34D75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26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F661-975F-BA4E-97F3-3A6845E8830E}" type="datetimeFigureOut">
              <a:rPr lang="en-US" smtClean="0"/>
              <a:t>23/10/2014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20EB6-002E-9B4F-AAB5-768C34D75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60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F661-975F-BA4E-97F3-3A6845E8830E}" type="datetimeFigureOut">
              <a:rPr lang="en-US" smtClean="0"/>
              <a:t>23/10/2014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20EB6-002E-9B4F-AAB5-768C34D75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165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F661-975F-BA4E-97F3-3A6845E8830E}" type="datetimeFigureOut">
              <a:rPr lang="en-US" smtClean="0"/>
              <a:t>23/10/2014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20EB6-002E-9B4F-AAB5-768C34D75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480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9F661-975F-BA4E-97F3-3A6845E8830E}" type="datetimeFigureOut">
              <a:rPr lang="en-US" smtClean="0"/>
              <a:t>23/10/2014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20EB6-002E-9B4F-AAB5-768C34D75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223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19F661-975F-BA4E-97F3-3A6845E8830E}" type="datetimeFigureOut">
              <a:rPr lang="en-US" smtClean="0"/>
              <a:t>23/10/2014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E20EB6-002E-9B4F-AAB5-768C34D75C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484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microsoft.com/office/2007/relationships/hdphoto" Target="../media/hdphoto2.wdp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1" y="1"/>
            <a:ext cx="9143999" cy="390769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6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417428"/>
            <a:ext cx="7772400" cy="1470025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Semantic Patterns for Sentiment Analysis of Twitter </a:t>
            </a:r>
            <a: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  <a:t/>
            </a:r>
            <a:br>
              <a:rPr lang="en-US" dirty="0" smtClean="0">
                <a:solidFill>
                  <a:schemeClr val="accent5">
                    <a:lumMod val="20000"/>
                    <a:lumOff val="80000"/>
                  </a:schemeClr>
                </a:solidFill>
              </a:rPr>
            </a:b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" y="4123324"/>
            <a:ext cx="8948616" cy="16014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Hassan Saif, </a:t>
            </a:r>
            <a:r>
              <a:rPr lang="en-US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Yulan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He, Miriam Fernandez and </a:t>
            </a:r>
            <a:r>
              <a:rPr lang="en-US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Harith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Alani</a:t>
            </a:r>
            <a:endParaRPr lang="en-US" sz="2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sz="2000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</a:rPr>
              <a:t>The 13</a:t>
            </a:r>
            <a:r>
              <a:rPr lang="en-US" sz="2000" baseline="30000" dirty="0" smtClean="0">
                <a:solidFill>
                  <a:schemeClr val="accent5">
                    <a:lumMod val="50000"/>
                  </a:schemeClr>
                </a:solidFill>
              </a:rPr>
              <a:t>th</a:t>
            </a:r>
            <a:r>
              <a:rPr lang="en-US" sz="2000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accent5">
                    <a:lumMod val="50000"/>
                  </a:schemeClr>
                </a:solidFill>
              </a:rPr>
              <a:t>International Semantic Web Conference (ISWC2014)</a:t>
            </a:r>
            <a:endParaRPr lang="en-US" sz="2000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000" dirty="0" smtClean="0">
                <a:solidFill>
                  <a:srgbClr val="281D63"/>
                </a:solidFill>
              </a:rPr>
              <a:t>May 2014</a:t>
            </a:r>
            <a:endParaRPr lang="en-US" sz="2000" dirty="0">
              <a:solidFill>
                <a:srgbClr val="281D63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-734786" y="28121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-1759857" y="70757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3" name="Picture 46" descr="ou-logo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024" y="5960209"/>
            <a:ext cx="11897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9800" y="5960208"/>
            <a:ext cx="185420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8427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ontent Placeholder 5"/>
          <p:cNvSpPr txBox="1">
            <a:spLocks/>
          </p:cNvSpPr>
          <p:nvPr/>
        </p:nvSpPr>
        <p:spPr>
          <a:xfrm>
            <a:off x="359226" y="4299857"/>
            <a:ext cx="4602845" cy="2621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0"/>
            <a:ext cx="6858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2025" y="1861441"/>
            <a:ext cx="47000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Are designed to function on </a:t>
            </a:r>
          </a:p>
          <a:p>
            <a:r>
              <a:rPr lang="en-US" sz="3200" b="1" dirty="0" smtClean="0">
                <a:solidFill>
                  <a:srgbClr val="281D63"/>
                </a:solidFill>
              </a:rPr>
              <a:t>Formal Text, </a:t>
            </a:r>
            <a:r>
              <a:rPr lang="en-US" sz="2400" dirty="0"/>
              <a:t>that is:</a:t>
            </a:r>
          </a:p>
        </p:txBody>
      </p:sp>
      <p:sp>
        <p:nvSpPr>
          <p:cNvPr id="12" name="Content Placeholder 5"/>
          <p:cNvSpPr txBox="1">
            <a:spLocks/>
          </p:cNvSpPr>
          <p:nvPr/>
        </p:nvSpPr>
        <p:spPr>
          <a:xfrm>
            <a:off x="262025" y="2981229"/>
            <a:ext cx="3275897" cy="28632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sz="2000" dirty="0" smtClean="0">
                <a:solidFill>
                  <a:srgbClr val="000000"/>
                </a:solidFill>
              </a:rPr>
              <a:t>Long enough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 smtClean="0">
              <a:solidFill>
                <a:srgbClr val="00000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000" dirty="0" smtClean="0">
                <a:solidFill>
                  <a:srgbClr val="000000"/>
                </a:solidFill>
              </a:rPr>
              <a:t>Well-Structured 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 smtClean="0">
              <a:solidFill>
                <a:srgbClr val="00000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2000" dirty="0" smtClean="0">
                <a:solidFill>
                  <a:srgbClr val="000000"/>
                </a:solidFill>
              </a:rPr>
              <a:t>Formal Sentences</a:t>
            </a:r>
          </a:p>
          <a:p>
            <a:pPr marL="914400" lvl="1" indent="-514350">
              <a:buFont typeface="+mj-lt"/>
              <a:buAutoNum type="arabicPeriod"/>
            </a:pPr>
            <a:endParaRPr lang="en-US" sz="2000" dirty="0" smtClean="0">
              <a:solidFill>
                <a:srgbClr val="000000"/>
              </a:solidFill>
            </a:endParaRPr>
          </a:p>
          <a:p>
            <a:pPr marL="914400" lvl="1" indent="-514350">
              <a:buFont typeface="+mj-lt"/>
              <a:buAutoNum type="arabicPeriod"/>
            </a:pPr>
            <a:endParaRPr lang="en-US" sz="2000" dirty="0" smtClean="0">
              <a:solidFill>
                <a:srgbClr val="000000"/>
              </a:solidFill>
            </a:endParaRPr>
          </a:p>
          <a:p>
            <a:pPr marL="914400" lvl="1" indent="-51435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endParaRPr lang="en-US" sz="2000" dirty="0" smtClean="0"/>
          </a:p>
          <a:p>
            <a:pPr marL="457200" indent="-457200">
              <a:buFont typeface="+mj-lt"/>
              <a:buAutoNum type="arabicPeriod"/>
            </a:pPr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</p:txBody>
      </p:sp>
      <p:sp>
        <p:nvSpPr>
          <p:cNvPr id="7" name="Rectangle 6"/>
          <p:cNvSpPr/>
          <p:nvPr/>
        </p:nvSpPr>
        <p:spPr>
          <a:xfrm>
            <a:off x="2465901" y="420581"/>
            <a:ext cx="2781093" cy="9144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262025" y="457602"/>
            <a:ext cx="55934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bg1">
                    <a:lumMod val="50000"/>
                  </a:schemeClr>
                </a:solidFill>
              </a:rPr>
              <a:t>Syntactic &amp; Semantic Pattern Approaches</a:t>
            </a:r>
            <a:endParaRPr 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516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/>
          <a:srcRect l="18333"/>
          <a:stretch/>
        </p:blipFill>
        <p:spPr>
          <a:xfrm>
            <a:off x="1" y="0"/>
            <a:ext cx="8422172" cy="6858000"/>
          </a:xfrm>
          <a:prstGeom prst="rect">
            <a:avLst/>
          </a:prstGeom>
        </p:spPr>
      </p:pic>
      <p:sp>
        <p:nvSpPr>
          <p:cNvPr id="14" name="Content Placeholder 5"/>
          <p:cNvSpPr txBox="1">
            <a:spLocks/>
          </p:cNvSpPr>
          <p:nvPr/>
        </p:nvSpPr>
        <p:spPr>
          <a:xfrm>
            <a:off x="4818474" y="389622"/>
            <a:ext cx="4224071" cy="39720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400" dirty="0" smtClean="0">
                <a:solidFill>
                  <a:srgbClr val="635619"/>
                </a:solidFill>
              </a:rPr>
              <a:t>Tweets are often</a:t>
            </a:r>
          </a:p>
          <a:p>
            <a:r>
              <a:rPr lang="en-US" sz="2800" dirty="0"/>
              <a:t>S</a:t>
            </a:r>
            <a:r>
              <a:rPr lang="en-US" sz="2800" dirty="0" smtClean="0"/>
              <a:t>hort!</a:t>
            </a:r>
          </a:p>
          <a:p>
            <a:r>
              <a:rPr lang="en-US" sz="2800" dirty="0" smtClean="0"/>
              <a:t>Noisy and messy</a:t>
            </a:r>
          </a:p>
          <a:p>
            <a:r>
              <a:rPr lang="en-US" sz="2800" dirty="0" smtClean="0"/>
              <a:t>Have informal, and              ill-structured sentences</a:t>
            </a:r>
          </a:p>
        </p:txBody>
      </p:sp>
    </p:spTree>
    <p:extLst>
      <p:ext uri="{BB962C8B-B14F-4D97-AF65-F5344CB8AC3E}">
        <p14:creationId xmlns:p14="http://schemas.microsoft.com/office/powerpoint/2010/main" val="31188142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>
          <a:xfrm>
            <a:off x="0" y="1770428"/>
            <a:ext cx="9144000" cy="4700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defPPr>
              <a:defRPr lang="en-US"/>
            </a:defPPr>
            <a:lvl1pPr>
              <a:spcBef>
                <a:spcPct val="0"/>
              </a:spcBef>
              <a:buNone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Wingdings" charset="2"/>
              <a:buChar char="ü"/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A pattern-based approach</a:t>
            </a:r>
          </a:p>
          <a:p>
            <a:pPr marL="571500" indent="-571500">
              <a:buFont typeface="Wingdings" charset="2"/>
              <a:buChar char="ü"/>
            </a:pPr>
            <a:endParaRPr lang="en-US" sz="2700" dirty="0" smtClean="0">
              <a:solidFill>
                <a:schemeClr val="bg2">
                  <a:lumMod val="25000"/>
                </a:schemeClr>
              </a:solidFill>
            </a:endParaRPr>
          </a:p>
          <a:p>
            <a:pPr marL="571500" indent="-571500">
              <a:buFont typeface="Wingdings" charset="2"/>
              <a:buChar char="ü"/>
            </a:pPr>
            <a:r>
              <a:rPr lang="en-US" sz="2700" dirty="0" smtClean="0">
                <a:solidFill>
                  <a:schemeClr val="bg2">
                    <a:lumMod val="25000"/>
                  </a:schemeClr>
                </a:solidFill>
              </a:rPr>
              <a:t>Works on Twitter</a:t>
            </a:r>
          </a:p>
          <a:p>
            <a:endParaRPr lang="en-US" sz="2700" dirty="0" smtClean="0">
              <a:solidFill>
                <a:schemeClr val="bg2">
                  <a:lumMod val="25000"/>
                </a:schemeClr>
              </a:solidFill>
            </a:endParaRPr>
          </a:p>
          <a:p>
            <a:pPr marL="571500" indent="-571500">
              <a:buFont typeface="Wingdings" charset="2"/>
              <a:buChar char="ü"/>
            </a:pPr>
            <a:r>
              <a:rPr lang="en-US" sz="2700" dirty="0" smtClean="0">
                <a:solidFill>
                  <a:schemeClr val="bg2">
                    <a:lumMod val="25000"/>
                  </a:schemeClr>
                </a:solidFill>
              </a:rPr>
              <a:t>Does not rely on the syntactic structures of tweets or </a:t>
            </a:r>
            <a:r>
              <a:rPr lang="en-US" sz="2700" dirty="0">
                <a:solidFill>
                  <a:schemeClr val="bg2">
                    <a:lumMod val="25000"/>
                  </a:schemeClr>
                </a:solidFill>
              </a:rPr>
              <a:t>pre-defined syntactic </a:t>
            </a:r>
            <a:r>
              <a:rPr lang="en-US" sz="2700" dirty="0" smtClean="0">
                <a:solidFill>
                  <a:schemeClr val="bg2">
                    <a:lumMod val="25000"/>
                  </a:schemeClr>
                </a:solidFill>
              </a:rPr>
              <a:t>templates</a:t>
            </a:r>
          </a:p>
          <a:p>
            <a:pPr marL="571500" indent="-571500">
              <a:buFont typeface="Wingdings" charset="2"/>
              <a:buChar char="ü"/>
            </a:pPr>
            <a:endParaRPr lang="en-US" sz="2700" dirty="0" smtClean="0">
              <a:solidFill>
                <a:schemeClr val="bg2">
                  <a:lumMod val="25000"/>
                </a:schemeClr>
              </a:solidFill>
            </a:endParaRPr>
          </a:p>
          <a:p>
            <a:pPr marL="571500" indent="-571500">
              <a:buFont typeface="Wingdings" charset="2"/>
              <a:buChar char="ü"/>
            </a:pPr>
            <a:r>
              <a:rPr lang="en-US" sz="2700" dirty="0" smtClean="0">
                <a:solidFill>
                  <a:schemeClr val="bg2">
                    <a:lumMod val="25000"/>
                  </a:schemeClr>
                </a:solidFill>
              </a:rPr>
              <a:t>Does not rely on or semantic knowledge sources.</a:t>
            </a:r>
          </a:p>
          <a:p>
            <a:pPr marL="571500" indent="-571500">
              <a:buFont typeface="Wingdings" charset="2"/>
              <a:buChar char="ü"/>
            </a:pPr>
            <a:endParaRPr lang="en-US" sz="3600" dirty="0">
              <a:solidFill>
                <a:schemeClr val="bg2">
                  <a:lumMod val="25000"/>
                </a:schemeClr>
              </a:solidFill>
            </a:endParaRPr>
          </a:p>
          <a:p>
            <a:pPr marL="571500" indent="-571500">
              <a:buFont typeface="Wingdings" charset="2"/>
              <a:buChar char="ü"/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Automatically </a:t>
            </a:r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e</a:t>
            </a: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xtracts </a:t>
            </a:r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patterns from the </a:t>
            </a:r>
            <a:r>
              <a:rPr lang="en-US" sz="3600" b="1" u="sng" dirty="0">
                <a:solidFill>
                  <a:srgbClr val="281D63"/>
                </a:solidFill>
              </a:rPr>
              <a:t>contextual semantic and </a:t>
            </a:r>
            <a:r>
              <a:rPr lang="en-US" sz="3600" b="1" u="sng" dirty="0" smtClean="0">
                <a:solidFill>
                  <a:srgbClr val="281D63"/>
                </a:solidFill>
              </a:rPr>
              <a:t>sentiment </a:t>
            </a:r>
            <a:r>
              <a:rPr lang="en-US" sz="3600" b="1" u="sng" dirty="0">
                <a:solidFill>
                  <a:srgbClr val="281D63"/>
                </a:solidFill>
              </a:rPr>
              <a:t>similarities </a:t>
            </a:r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of words in </a:t>
            </a: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tweets </a:t>
            </a:r>
          </a:p>
          <a:p>
            <a:pPr marL="571500" indent="-571500">
              <a:buFont typeface="Wingdings" charset="2"/>
              <a:buChar char="ü"/>
            </a:pPr>
            <a:endParaRPr lang="en-US" sz="3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0"/>
            <a:ext cx="9143998" cy="1420252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5400" dirty="0" smtClean="0">
                <a:solidFill>
                  <a:schemeClr val="bg1">
                    <a:lumMod val="95000"/>
                  </a:schemeClr>
                </a:solidFill>
              </a:rPr>
              <a:t>We Propose..</a:t>
            </a:r>
            <a:endParaRPr lang="en-US" sz="54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06494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968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Contextual Semantics and Sentiment</a:t>
            </a:r>
            <a:endParaRPr lang="en-US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46917"/>
            <a:ext cx="8229600" cy="1245166"/>
          </a:xfrm>
        </p:spPr>
        <p:txBody>
          <a:bodyPr/>
          <a:lstStyle/>
          <a:p>
            <a:r>
              <a:rPr lang="en-US" sz="2800" dirty="0" smtClean="0"/>
              <a:t>Contextual Semantics refer to semantics inferred from words’ co-occurrences in tweets.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Rounded Rectangle 3"/>
          <p:cNvSpPr/>
          <p:nvPr/>
        </p:nvSpPr>
        <p:spPr>
          <a:xfrm rot="10800000" flipV="1">
            <a:off x="223713" y="2492083"/>
            <a:ext cx="8768564" cy="1073509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 w="6350" cmpd="sng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“Words that occur in similar context tend to have similar meaning”</a:t>
            </a:r>
          </a:p>
          <a:p>
            <a:pPr algn="ctr"/>
            <a:r>
              <a:rPr lang="en-US" sz="1600" i="1" dirty="0" smtClean="0"/>
              <a:t>Wittgenstein (1953)</a:t>
            </a:r>
            <a:endParaRPr lang="en-US" sz="16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4262095" y="5572491"/>
            <a:ext cx="2243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2">
                    <a:lumMod val="25000"/>
                  </a:schemeClr>
                </a:solidFill>
              </a:rPr>
              <a:t>Trojan Horse</a:t>
            </a:r>
            <a:endParaRPr lang="en-US" sz="24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82838" y="4098134"/>
            <a:ext cx="14558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800000"/>
                </a:solidFill>
              </a:rPr>
              <a:t>Threat</a:t>
            </a:r>
            <a:endParaRPr lang="en-US" sz="2400" dirty="0">
              <a:solidFill>
                <a:srgbClr val="8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83891" y="4478688"/>
            <a:ext cx="1244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800000"/>
                </a:solidFill>
              </a:defRPr>
            </a:lvl1pPr>
          </a:lstStyle>
          <a:p>
            <a:r>
              <a:rPr lang="en-US" dirty="0"/>
              <a:t>Hack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997267" y="4717104"/>
            <a:ext cx="1244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800000"/>
                </a:solidFill>
              </a:defRPr>
            </a:lvl1pPr>
          </a:lstStyle>
          <a:p>
            <a:r>
              <a:rPr lang="en-US" dirty="0"/>
              <a:t>Code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46755" y="6310117"/>
            <a:ext cx="1675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800000"/>
                </a:solidFill>
              </a:defRPr>
            </a:lvl1pPr>
          </a:lstStyle>
          <a:p>
            <a:r>
              <a:rPr lang="en-US" dirty="0"/>
              <a:t>Malware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81476" y="5294209"/>
            <a:ext cx="14642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800000"/>
                </a:solidFill>
              </a:defRPr>
            </a:lvl1pPr>
          </a:lstStyle>
          <a:p>
            <a:r>
              <a:rPr lang="en-US" dirty="0"/>
              <a:t>Program</a:t>
            </a:r>
          </a:p>
        </p:txBody>
      </p:sp>
      <p:cxnSp>
        <p:nvCxnSpPr>
          <p:cNvPr id="11" name="Straight Arrow Connector 10"/>
          <p:cNvCxnSpPr>
            <a:stCxn id="5" idx="0"/>
            <a:endCxn id="7" idx="2"/>
          </p:cNvCxnSpPr>
          <p:nvPr/>
        </p:nvCxnSpPr>
        <p:spPr>
          <a:xfrm flipV="1">
            <a:off x="5383891" y="4940353"/>
            <a:ext cx="622301" cy="632138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0"/>
            <a:endCxn id="6" idx="2"/>
          </p:cNvCxnSpPr>
          <p:nvPr/>
        </p:nvCxnSpPr>
        <p:spPr>
          <a:xfrm flipH="1" flipV="1">
            <a:off x="4610787" y="4559799"/>
            <a:ext cx="773104" cy="1012692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725965" y="6034156"/>
            <a:ext cx="1525277" cy="48727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6311640" y="5597175"/>
            <a:ext cx="316853" cy="206149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597764" y="4067525"/>
            <a:ext cx="2099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800000"/>
                </a:solidFill>
              </a:defRPr>
            </a:lvl1pPr>
          </a:lstStyle>
          <a:p>
            <a:r>
              <a:rPr lang="en-US" dirty="0"/>
              <a:t>Dangerous</a:t>
            </a:r>
          </a:p>
        </p:txBody>
      </p:sp>
      <p:cxnSp>
        <p:nvCxnSpPr>
          <p:cNvPr id="16" name="Straight Arrow Connector 15"/>
          <p:cNvCxnSpPr>
            <a:stCxn id="15" idx="2"/>
            <a:endCxn id="8" idx="1"/>
          </p:cNvCxnSpPr>
          <p:nvPr/>
        </p:nvCxnSpPr>
        <p:spPr>
          <a:xfrm>
            <a:off x="7647689" y="4529190"/>
            <a:ext cx="349578" cy="418747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6006192" y="4374606"/>
            <a:ext cx="927630" cy="185193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5" idx="2"/>
            <a:endCxn id="10" idx="0"/>
          </p:cNvCxnSpPr>
          <p:nvPr/>
        </p:nvCxnSpPr>
        <p:spPr>
          <a:xfrm flipH="1">
            <a:off x="7213608" y="4529190"/>
            <a:ext cx="434081" cy="765019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5" idx="2"/>
          </p:cNvCxnSpPr>
          <p:nvPr/>
        </p:nvCxnSpPr>
        <p:spPr>
          <a:xfrm>
            <a:off x="7647689" y="4529190"/>
            <a:ext cx="349578" cy="190554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7945739" y="5597175"/>
            <a:ext cx="1244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800000"/>
                </a:solidFill>
              </a:defRPr>
            </a:lvl1pPr>
          </a:lstStyle>
          <a:p>
            <a:r>
              <a:rPr lang="en-US" dirty="0"/>
              <a:t>Harm</a:t>
            </a:r>
          </a:p>
        </p:txBody>
      </p:sp>
      <p:cxnSp>
        <p:nvCxnSpPr>
          <p:cNvPr id="21" name="Straight Arrow Connector 20"/>
          <p:cNvCxnSpPr>
            <a:stCxn id="8" idx="2"/>
            <a:endCxn id="20" idx="0"/>
          </p:cNvCxnSpPr>
          <p:nvPr/>
        </p:nvCxnSpPr>
        <p:spPr>
          <a:xfrm flipH="1">
            <a:off x="8568040" y="5178769"/>
            <a:ext cx="51528" cy="418406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601450" y="5301771"/>
            <a:ext cx="20449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2">
                    <a:lumMod val="25000"/>
                  </a:schemeClr>
                </a:solidFill>
              </a:rPr>
              <a:t>Trojan Horse</a:t>
            </a:r>
            <a:endParaRPr lang="en-US" sz="24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68044" y="3929837"/>
            <a:ext cx="14558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Greek</a:t>
            </a:r>
            <a:endParaRPr lang="en-US" sz="2400" dirty="0"/>
          </a:p>
        </p:txBody>
      </p:sp>
      <p:cxnSp>
        <p:nvCxnSpPr>
          <p:cNvPr id="36" name="Straight Arrow Connector 35"/>
          <p:cNvCxnSpPr>
            <a:stCxn id="34" idx="0"/>
          </p:cNvCxnSpPr>
          <p:nvPr/>
        </p:nvCxnSpPr>
        <p:spPr>
          <a:xfrm flipH="1" flipV="1">
            <a:off x="1098092" y="4478688"/>
            <a:ext cx="525849" cy="823083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1721047" y="4059860"/>
            <a:ext cx="14558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Tale</a:t>
            </a:r>
            <a:endParaRPr lang="en-US" sz="2400" dirty="0"/>
          </a:p>
        </p:txBody>
      </p:sp>
      <p:sp>
        <p:nvSpPr>
          <p:cNvPr id="52" name="TextBox 51"/>
          <p:cNvSpPr txBox="1"/>
          <p:nvPr/>
        </p:nvSpPr>
        <p:spPr>
          <a:xfrm>
            <a:off x="2213025" y="4832544"/>
            <a:ext cx="14558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History</a:t>
            </a:r>
            <a:endParaRPr lang="en-US" sz="2400" dirty="0"/>
          </a:p>
        </p:txBody>
      </p:sp>
      <p:sp>
        <p:nvSpPr>
          <p:cNvPr id="54" name="TextBox 53"/>
          <p:cNvSpPr txBox="1"/>
          <p:nvPr/>
        </p:nvSpPr>
        <p:spPr>
          <a:xfrm>
            <a:off x="2291668" y="6034156"/>
            <a:ext cx="14558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Class</a:t>
            </a:r>
            <a:endParaRPr lang="en-US" sz="2400" dirty="0"/>
          </a:p>
        </p:txBody>
      </p:sp>
      <p:sp>
        <p:nvSpPr>
          <p:cNvPr id="55" name="TextBox 54"/>
          <p:cNvSpPr txBox="1"/>
          <p:nvPr/>
        </p:nvSpPr>
        <p:spPr>
          <a:xfrm>
            <a:off x="168044" y="6059390"/>
            <a:ext cx="14558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Wooden</a:t>
            </a:r>
            <a:endParaRPr lang="en-US" sz="2400" dirty="0"/>
          </a:p>
        </p:txBody>
      </p:sp>
      <p:cxnSp>
        <p:nvCxnSpPr>
          <p:cNvPr id="57" name="Straight Arrow Connector 56"/>
          <p:cNvCxnSpPr/>
          <p:nvPr/>
        </p:nvCxnSpPr>
        <p:spPr>
          <a:xfrm flipV="1">
            <a:off x="1957468" y="4374607"/>
            <a:ext cx="255557" cy="1010582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51" idx="2"/>
            <a:endCxn id="52" idx="0"/>
          </p:cNvCxnSpPr>
          <p:nvPr/>
        </p:nvCxnSpPr>
        <p:spPr>
          <a:xfrm>
            <a:off x="2448996" y="4521525"/>
            <a:ext cx="491978" cy="311019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2940974" y="5294209"/>
            <a:ext cx="95488" cy="854837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1721047" y="5755874"/>
            <a:ext cx="1105345" cy="393172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>
            <a:stCxn id="34" idx="2"/>
          </p:cNvCxnSpPr>
          <p:nvPr/>
        </p:nvCxnSpPr>
        <p:spPr>
          <a:xfrm flipH="1">
            <a:off x="1012629" y="5763436"/>
            <a:ext cx="611312" cy="38561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-51548" y="4647878"/>
            <a:ext cx="7489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Troy</a:t>
            </a:r>
          </a:p>
        </p:txBody>
      </p:sp>
      <p:cxnSp>
        <p:nvCxnSpPr>
          <p:cNvPr id="73" name="Straight Arrow Connector 72"/>
          <p:cNvCxnSpPr/>
          <p:nvPr/>
        </p:nvCxnSpPr>
        <p:spPr>
          <a:xfrm flipH="1" flipV="1">
            <a:off x="305556" y="5089196"/>
            <a:ext cx="1107640" cy="295993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itle 1"/>
          <p:cNvSpPr txBox="1">
            <a:spLocks/>
          </p:cNvSpPr>
          <p:nvPr/>
        </p:nvSpPr>
        <p:spPr>
          <a:xfrm>
            <a:off x="0" y="0"/>
            <a:ext cx="9143999" cy="1246917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Contextual Semantics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184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8972124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000090"/>
                </a:solidFill>
              </a:rPr>
              <a:t>Contextual Semantic Sentiment Patterns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 rot="10800000" flipV="1">
            <a:off x="203560" y="1701007"/>
            <a:ext cx="8768564" cy="1073509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 w="6350" cmpd="sng">
            <a:solidFill>
              <a:schemeClr val="bg1">
                <a:lumMod val="50000"/>
              </a:schemeClr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dirty="0" smtClean="0"/>
              <a:t>“</a:t>
            </a:r>
            <a:r>
              <a:rPr lang="en-US" sz="2000" i="1" dirty="0"/>
              <a:t>Some words in different tweets tend to come with similar contextual semantics and sentiment, forming therefore specific clusters or </a:t>
            </a:r>
            <a:r>
              <a:rPr lang="en-US" sz="2000" i="1" dirty="0" smtClean="0"/>
              <a:t>patterns.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2282143" y="5079646"/>
            <a:ext cx="2243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2">
                    <a:lumMod val="25000"/>
                  </a:schemeClr>
                </a:solidFill>
              </a:rPr>
              <a:t>Trojan Horse</a:t>
            </a:r>
            <a:endParaRPr lang="en-US" sz="24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72141" y="3406097"/>
            <a:ext cx="14558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800000"/>
                </a:solidFill>
              </a:rPr>
              <a:t>Threat</a:t>
            </a:r>
            <a:endParaRPr lang="en-US" sz="2400" dirty="0">
              <a:solidFill>
                <a:srgbClr val="8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25735" y="2944432"/>
            <a:ext cx="1244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800000"/>
                </a:solidFill>
              </a:defRPr>
            </a:lvl1pPr>
          </a:lstStyle>
          <a:p>
            <a:r>
              <a:rPr lang="en-US" dirty="0"/>
              <a:t>Hack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98548" y="4692548"/>
            <a:ext cx="1244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800000"/>
                </a:solidFill>
              </a:defRPr>
            </a:lvl1pPr>
          </a:lstStyle>
          <a:p>
            <a:r>
              <a:rPr lang="en-US" dirty="0"/>
              <a:t>Code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148036" y="6266037"/>
            <a:ext cx="1675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800000"/>
                </a:solidFill>
              </a:defRPr>
            </a:lvl1pPr>
          </a:lstStyle>
          <a:p>
            <a:r>
              <a:rPr lang="en-US" dirty="0"/>
              <a:t>Malware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972422" y="5516755"/>
            <a:ext cx="14642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800000"/>
                </a:solidFill>
              </a:defRPr>
            </a:lvl1pPr>
          </a:lstStyle>
          <a:p>
            <a:r>
              <a:rPr lang="en-US" dirty="0"/>
              <a:t>Program</a:t>
            </a:r>
          </a:p>
        </p:txBody>
      </p:sp>
      <p:cxnSp>
        <p:nvCxnSpPr>
          <p:cNvPr id="11" name="Straight Arrow Connector 10"/>
          <p:cNvCxnSpPr>
            <a:stCxn id="5" idx="0"/>
          </p:cNvCxnSpPr>
          <p:nvPr/>
        </p:nvCxnSpPr>
        <p:spPr>
          <a:xfrm flipV="1">
            <a:off x="3403939" y="3317317"/>
            <a:ext cx="1190406" cy="1762329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0"/>
            <a:endCxn id="6" idx="2"/>
          </p:cNvCxnSpPr>
          <p:nvPr/>
        </p:nvCxnSpPr>
        <p:spPr>
          <a:xfrm flipV="1">
            <a:off x="3403939" y="3867762"/>
            <a:ext cx="196151" cy="1211884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3840722" y="5654767"/>
            <a:ext cx="1511801" cy="842103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27" idx="2"/>
            <a:endCxn id="10" idx="0"/>
          </p:cNvCxnSpPr>
          <p:nvPr/>
        </p:nvCxnSpPr>
        <p:spPr>
          <a:xfrm>
            <a:off x="5314889" y="5124377"/>
            <a:ext cx="389665" cy="392378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840722" y="4062054"/>
            <a:ext cx="2099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800000"/>
                </a:solidFill>
              </a:defRPr>
            </a:lvl1pPr>
          </a:lstStyle>
          <a:p>
            <a:r>
              <a:rPr lang="en-US" dirty="0"/>
              <a:t>Dangerous</a:t>
            </a:r>
          </a:p>
        </p:txBody>
      </p:sp>
      <p:cxnSp>
        <p:nvCxnSpPr>
          <p:cNvPr id="17" name="Straight Arrow Connector 16"/>
          <p:cNvCxnSpPr>
            <a:stCxn id="5" idx="0"/>
          </p:cNvCxnSpPr>
          <p:nvPr/>
        </p:nvCxnSpPr>
        <p:spPr>
          <a:xfrm flipV="1">
            <a:off x="3403939" y="4523719"/>
            <a:ext cx="1085719" cy="555927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endCxn id="15" idx="2"/>
          </p:cNvCxnSpPr>
          <p:nvPr/>
        </p:nvCxnSpPr>
        <p:spPr>
          <a:xfrm flipH="1" flipV="1">
            <a:off x="4890647" y="4523719"/>
            <a:ext cx="278974" cy="28427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200916" y="5654767"/>
            <a:ext cx="1244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800000"/>
                </a:solidFill>
              </a:defRPr>
            </a:lvl1pPr>
          </a:lstStyle>
          <a:p>
            <a:r>
              <a:rPr lang="en-US" dirty="0"/>
              <a:t>Harm</a:t>
            </a:r>
          </a:p>
        </p:txBody>
      </p:sp>
      <p:cxnSp>
        <p:nvCxnSpPr>
          <p:cNvPr id="21" name="Straight Arrow Connector 20"/>
          <p:cNvCxnSpPr>
            <a:stCxn id="8" idx="2"/>
            <a:endCxn id="20" idx="0"/>
          </p:cNvCxnSpPr>
          <p:nvPr/>
        </p:nvCxnSpPr>
        <p:spPr>
          <a:xfrm>
            <a:off x="6720849" y="5154213"/>
            <a:ext cx="102368" cy="500554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193093" y="4662712"/>
            <a:ext cx="2243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2">
                    <a:lumMod val="25000"/>
                  </a:schemeClr>
                </a:solidFill>
              </a:rPr>
              <a:t>Spyware</a:t>
            </a:r>
            <a:endParaRPr lang="en-US" sz="2400" b="1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4328038" y="5373945"/>
            <a:ext cx="986851" cy="19601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endCxn id="27" idx="3"/>
          </p:cNvCxnSpPr>
          <p:nvPr/>
        </p:nvCxnSpPr>
        <p:spPr>
          <a:xfrm flipV="1">
            <a:off x="5940700" y="4893545"/>
            <a:ext cx="495985" cy="18323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 flipV="1">
            <a:off x="5440535" y="3406099"/>
            <a:ext cx="329802" cy="140189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4378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8972124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000090"/>
                </a:solidFill>
              </a:rPr>
              <a:t>Contextual Semantic Sentiment Patterns</a:t>
            </a:r>
            <a:endParaRPr lang="en-US" b="1" dirty="0">
              <a:solidFill>
                <a:srgbClr val="00009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178584" y="4873369"/>
            <a:ext cx="2243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2">
                    <a:lumMod val="25000"/>
                  </a:schemeClr>
                </a:solidFill>
              </a:rPr>
              <a:t>Trojan Horse</a:t>
            </a:r>
            <a:endParaRPr lang="en-US" sz="24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68582" y="3199820"/>
            <a:ext cx="14558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800000"/>
                </a:solidFill>
              </a:rPr>
              <a:t>Threat</a:t>
            </a:r>
            <a:endParaRPr lang="en-US" sz="2400" dirty="0">
              <a:solidFill>
                <a:srgbClr val="8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422176" y="2738155"/>
            <a:ext cx="1244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800000"/>
                </a:solidFill>
              </a:defRPr>
            </a:lvl1pPr>
          </a:lstStyle>
          <a:p>
            <a:r>
              <a:rPr lang="en-US" dirty="0"/>
              <a:t>Hack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994989" y="4486271"/>
            <a:ext cx="1244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800000"/>
                </a:solidFill>
              </a:defRPr>
            </a:lvl1pPr>
          </a:lstStyle>
          <a:p>
            <a:r>
              <a:rPr lang="en-US" dirty="0"/>
              <a:t>Code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44477" y="6059760"/>
            <a:ext cx="16751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800000"/>
                </a:solidFill>
              </a:defRPr>
            </a:lvl1pPr>
          </a:lstStyle>
          <a:p>
            <a:r>
              <a:rPr lang="en-US" dirty="0"/>
              <a:t>Malware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868863" y="5310478"/>
            <a:ext cx="14642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800000"/>
                </a:solidFill>
              </a:defRPr>
            </a:lvl1pPr>
          </a:lstStyle>
          <a:p>
            <a:r>
              <a:rPr lang="en-US" dirty="0"/>
              <a:t>Program</a:t>
            </a:r>
          </a:p>
        </p:txBody>
      </p:sp>
      <p:cxnSp>
        <p:nvCxnSpPr>
          <p:cNvPr id="11" name="Straight Arrow Connector 10"/>
          <p:cNvCxnSpPr>
            <a:stCxn id="5" idx="0"/>
          </p:cNvCxnSpPr>
          <p:nvPr/>
        </p:nvCxnSpPr>
        <p:spPr>
          <a:xfrm flipV="1">
            <a:off x="5300380" y="3111040"/>
            <a:ext cx="1190406" cy="1762329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0"/>
            <a:endCxn id="6" idx="2"/>
          </p:cNvCxnSpPr>
          <p:nvPr/>
        </p:nvCxnSpPr>
        <p:spPr>
          <a:xfrm flipV="1">
            <a:off x="5300380" y="3661485"/>
            <a:ext cx="196151" cy="1211884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737163" y="5448490"/>
            <a:ext cx="1511801" cy="842103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27" idx="2"/>
            <a:endCxn id="10" idx="0"/>
          </p:cNvCxnSpPr>
          <p:nvPr/>
        </p:nvCxnSpPr>
        <p:spPr>
          <a:xfrm>
            <a:off x="7211330" y="4918100"/>
            <a:ext cx="389665" cy="392378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737163" y="3855777"/>
            <a:ext cx="2099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800000"/>
                </a:solidFill>
              </a:defRPr>
            </a:lvl1pPr>
          </a:lstStyle>
          <a:p>
            <a:r>
              <a:rPr lang="en-US" dirty="0"/>
              <a:t>Dangerous</a:t>
            </a:r>
          </a:p>
        </p:txBody>
      </p:sp>
      <p:cxnSp>
        <p:nvCxnSpPr>
          <p:cNvPr id="17" name="Straight Arrow Connector 16"/>
          <p:cNvCxnSpPr>
            <a:stCxn id="5" idx="0"/>
          </p:cNvCxnSpPr>
          <p:nvPr/>
        </p:nvCxnSpPr>
        <p:spPr>
          <a:xfrm flipV="1">
            <a:off x="5300380" y="4317442"/>
            <a:ext cx="1085719" cy="555927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endCxn id="15" idx="2"/>
          </p:cNvCxnSpPr>
          <p:nvPr/>
        </p:nvCxnSpPr>
        <p:spPr>
          <a:xfrm flipH="1" flipV="1">
            <a:off x="6787088" y="4317442"/>
            <a:ext cx="278974" cy="28427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8097357" y="5448490"/>
            <a:ext cx="1244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rgbClr val="800000"/>
                </a:solidFill>
              </a:defRPr>
            </a:lvl1pPr>
          </a:lstStyle>
          <a:p>
            <a:r>
              <a:rPr lang="en-US" dirty="0"/>
              <a:t>Harm</a:t>
            </a:r>
          </a:p>
        </p:txBody>
      </p:sp>
      <p:cxnSp>
        <p:nvCxnSpPr>
          <p:cNvPr id="21" name="Straight Arrow Connector 20"/>
          <p:cNvCxnSpPr>
            <a:stCxn id="8" idx="2"/>
            <a:endCxn id="20" idx="0"/>
          </p:cNvCxnSpPr>
          <p:nvPr/>
        </p:nvCxnSpPr>
        <p:spPr>
          <a:xfrm>
            <a:off x="8617290" y="4947936"/>
            <a:ext cx="102368" cy="500554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089534" y="4456435"/>
            <a:ext cx="2243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2">
                    <a:lumMod val="25000"/>
                  </a:schemeClr>
                </a:solidFill>
              </a:rPr>
              <a:t>Spyware</a:t>
            </a:r>
            <a:endParaRPr lang="en-US" sz="2400" b="1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6224479" y="5167668"/>
            <a:ext cx="986851" cy="19601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endCxn id="27" idx="3"/>
          </p:cNvCxnSpPr>
          <p:nvPr/>
        </p:nvCxnSpPr>
        <p:spPr>
          <a:xfrm flipV="1">
            <a:off x="7837141" y="4687268"/>
            <a:ext cx="495985" cy="18323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 flipV="1">
            <a:off x="7336976" y="3199822"/>
            <a:ext cx="329802" cy="140189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0" y="3386052"/>
            <a:ext cx="3794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chemeClr val="accent5">
                    <a:lumMod val="50000"/>
                  </a:schemeClr>
                </a:solidFill>
              </a:rPr>
              <a:t>C_Semantics</a:t>
            </a:r>
            <a:r>
              <a:rPr 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Worms</a:t>
            </a:r>
            <a:r>
              <a:rPr 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885440" y="1680295"/>
            <a:ext cx="38032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800000"/>
                </a:solidFill>
              </a:rPr>
              <a:t>Negative Contextual Pattern</a:t>
            </a:r>
            <a:endParaRPr lang="en-US" sz="2400" b="1" dirty="0">
              <a:solidFill>
                <a:srgbClr val="800000"/>
              </a:solidFill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2897729" y="3666047"/>
            <a:ext cx="1870853" cy="217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0" y="3979822"/>
            <a:ext cx="3794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chemeClr val="accent5">
                    <a:lumMod val="50000"/>
                  </a:schemeClr>
                </a:solidFill>
              </a:rPr>
              <a:t>C_Semantics</a:t>
            </a:r>
            <a:r>
              <a:rPr 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en-US" sz="24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Adware</a:t>
            </a:r>
            <a:r>
              <a:rPr 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</a:p>
        </p:txBody>
      </p:sp>
      <p:sp>
        <p:nvSpPr>
          <p:cNvPr id="54" name="Rectangle 53"/>
          <p:cNvSpPr/>
          <p:nvPr/>
        </p:nvSpPr>
        <p:spPr>
          <a:xfrm>
            <a:off x="0" y="4642536"/>
            <a:ext cx="3794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chemeClr val="accent5">
                    <a:lumMod val="50000"/>
                  </a:schemeClr>
                </a:solidFill>
              </a:rPr>
              <a:t>C_Semantics</a:t>
            </a:r>
            <a:r>
              <a:rPr 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Time bombs</a:t>
            </a:r>
            <a:r>
              <a:rPr 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</a:p>
        </p:txBody>
      </p:sp>
      <p:cxnSp>
        <p:nvCxnSpPr>
          <p:cNvPr id="55" name="Straight Arrow Connector 54"/>
          <p:cNvCxnSpPr/>
          <p:nvPr/>
        </p:nvCxnSpPr>
        <p:spPr>
          <a:xfrm>
            <a:off x="2897729" y="4270801"/>
            <a:ext cx="128085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3467289" y="4947936"/>
            <a:ext cx="94595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3325798" y="3296715"/>
            <a:ext cx="805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Follow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3031675" y="3867073"/>
            <a:ext cx="805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Follow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3501135" y="4457870"/>
            <a:ext cx="805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Follow</a:t>
            </a:r>
            <a:endParaRPr lang="en-US" dirty="0"/>
          </a:p>
        </p:txBody>
      </p:sp>
      <p:sp>
        <p:nvSpPr>
          <p:cNvPr id="46" name="Freeform 45"/>
          <p:cNvSpPr/>
          <p:nvPr/>
        </p:nvSpPr>
        <p:spPr>
          <a:xfrm>
            <a:off x="4182314" y="2321811"/>
            <a:ext cx="4952064" cy="4502516"/>
          </a:xfrm>
          <a:custGeom>
            <a:avLst/>
            <a:gdLst>
              <a:gd name="connsiteX0" fmla="*/ 3297100 w 4952064"/>
              <a:gd name="connsiteY0" fmla="*/ 0 h 4502516"/>
              <a:gd name="connsiteX1" fmla="*/ 795409 w 4952064"/>
              <a:gd name="connsiteY1" fmla="*/ 1013387 h 4502516"/>
              <a:gd name="connsiteX2" fmla="*/ 872384 w 4952064"/>
              <a:gd name="connsiteY2" fmla="*/ 2360293 h 4502516"/>
              <a:gd name="connsiteX3" fmla="*/ 0 w 4952064"/>
              <a:gd name="connsiteY3" fmla="*/ 2834918 h 4502516"/>
              <a:gd name="connsiteX4" fmla="*/ 3104662 w 4952064"/>
              <a:gd name="connsiteY4" fmla="*/ 4502516 h 4502516"/>
              <a:gd name="connsiteX5" fmla="*/ 4952064 w 4952064"/>
              <a:gd name="connsiteY5" fmla="*/ 3912443 h 4502516"/>
              <a:gd name="connsiteX6" fmla="*/ 4759626 w 4952064"/>
              <a:gd name="connsiteY6" fmla="*/ 1744564 h 4502516"/>
              <a:gd name="connsiteX7" fmla="*/ 3463879 w 4952064"/>
              <a:gd name="connsiteY7" fmla="*/ 564418 h 4502516"/>
              <a:gd name="connsiteX8" fmla="*/ 3297100 w 4952064"/>
              <a:gd name="connsiteY8" fmla="*/ 0 h 4502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952064" h="4502516">
                <a:moveTo>
                  <a:pt x="3297100" y="0"/>
                </a:moveTo>
                <a:lnTo>
                  <a:pt x="795409" y="1013387"/>
                </a:lnTo>
                <a:lnTo>
                  <a:pt x="872384" y="2360293"/>
                </a:lnTo>
                <a:lnTo>
                  <a:pt x="0" y="2834918"/>
                </a:lnTo>
                <a:lnTo>
                  <a:pt x="3104662" y="4502516"/>
                </a:lnTo>
                <a:lnTo>
                  <a:pt x="4952064" y="3912443"/>
                </a:lnTo>
                <a:lnTo>
                  <a:pt x="4759626" y="1744564"/>
                </a:lnTo>
                <a:lnTo>
                  <a:pt x="3463879" y="564418"/>
                </a:lnTo>
                <a:lnTo>
                  <a:pt x="3297100" y="0"/>
                </a:lnTo>
                <a:close/>
              </a:path>
            </a:pathLst>
          </a:custGeom>
          <a:noFill/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736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59990" y="150153"/>
            <a:ext cx="8229600" cy="1143000"/>
          </a:xfrm>
        </p:spPr>
        <p:txBody>
          <a:bodyPr/>
          <a:lstStyle/>
          <a:p>
            <a:r>
              <a:rPr lang="en-US" dirty="0" smtClean="0"/>
              <a:t>Pattern Extraction</a:t>
            </a:r>
            <a:endParaRPr lang="en-US" dirty="0">
              <a:solidFill>
                <a:srgbClr val="281D63"/>
              </a:solidFill>
            </a:endParaRPr>
          </a:p>
        </p:txBody>
      </p:sp>
      <p:pic>
        <p:nvPicPr>
          <p:cNvPr id="4" name="Picture 3" descr="ssp_workflow3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05" y="4667360"/>
            <a:ext cx="9039895" cy="1596264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1770428"/>
            <a:ext cx="9144000" cy="19533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defPPr>
              <a:defRPr lang="en-US"/>
            </a:defPPr>
            <a:lvl1pPr>
              <a:spcBef>
                <a:spcPct val="0"/>
              </a:spcBef>
              <a:buNone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1665397"/>
            <a:ext cx="9144000" cy="470076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97500"/>
          </a:bodyPr>
          <a:lstStyle>
            <a:defPPr>
              <a:defRPr lang="en-US"/>
            </a:defPPr>
            <a:lvl1pPr>
              <a:spcBef>
                <a:spcPct val="0"/>
              </a:spcBef>
              <a:buNone/>
              <a:defRPr sz="600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>
              <a:buFont typeface="+mj-lt"/>
              <a:buAutoNum type="arabicPeriod"/>
            </a:pPr>
            <a:r>
              <a:rPr lang="en-US" sz="2800" dirty="0" smtClean="0">
                <a:solidFill>
                  <a:schemeClr val="bg2">
                    <a:lumMod val="25000"/>
                  </a:schemeClr>
                </a:solidFill>
              </a:rPr>
              <a:t>Syntactical Preprocessing of tweets</a:t>
            </a:r>
          </a:p>
          <a:p>
            <a:pPr marL="742950" indent="-742950">
              <a:buFont typeface="+mj-lt"/>
              <a:buAutoNum type="arabicPeriod"/>
            </a:pPr>
            <a:endParaRPr lang="en-US" sz="2800" dirty="0" smtClean="0">
              <a:solidFill>
                <a:schemeClr val="bg2">
                  <a:lumMod val="25000"/>
                </a:schemeClr>
              </a:solidFill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 smtClean="0">
                <a:solidFill>
                  <a:schemeClr val="bg2">
                    <a:lumMod val="25000"/>
                  </a:schemeClr>
                </a:solidFill>
              </a:rPr>
              <a:t>Capturing the Contextual Semantics and Sentiment of words </a:t>
            </a:r>
          </a:p>
          <a:p>
            <a:pPr marL="742950" indent="-742950">
              <a:buFont typeface="+mj-lt"/>
              <a:buAutoNum type="arabicPeriod"/>
            </a:pPr>
            <a:endParaRPr lang="en-US" sz="2800" dirty="0" smtClean="0">
              <a:solidFill>
                <a:schemeClr val="bg2">
                  <a:lumMod val="25000"/>
                </a:schemeClr>
              </a:solidFill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sz="2800" dirty="0" smtClean="0">
                <a:solidFill>
                  <a:schemeClr val="bg2">
                    <a:lumMod val="25000"/>
                  </a:schemeClr>
                </a:solidFill>
              </a:rPr>
              <a:t>Extracting Semantic Sentiment Patterns</a:t>
            </a:r>
          </a:p>
          <a:p>
            <a:pPr marL="571500" indent="-571500">
              <a:buFont typeface="Wingdings" charset="2"/>
              <a:buChar char="ü"/>
            </a:pPr>
            <a:endParaRPr lang="en-US" sz="28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738722" y="0"/>
            <a:ext cx="3405276" cy="1420252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Pipeline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24617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83033"/>
          </a:xfrm>
        </p:spPr>
        <p:txBody>
          <a:bodyPr>
            <a:normAutofit fontScale="92500"/>
          </a:bodyPr>
          <a:lstStyle/>
          <a:p>
            <a:endParaRPr lang="en-US" dirty="0" smtClean="0"/>
          </a:p>
          <a:p>
            <a:r>
              <a:rPr lang="en-US" dirty="0" smtClean="0"/>
              <a:t>All </a:t>
            </a:r>
            <a:r>
              <a:rPr lang="en-US" dirty="0"/>
              <a:t>URL links </a:t>
            </a:r>
            <a:r>
              <a:rPr lang="en-US" dirty="0" smtClean="0"/>
              <a:t>are </a:t>
            </a:r>
            <a:r>
              <a:rPr lang="en-US" dirty="0"/>
              <a:t>replaced with the term “</a:t>
            </a:r>
            <a:r>
              <a:rPr lang="en-US" dirty="0">
                <a:solidFill>
                  <a:srgbClr val="281D63"/>
                </a:solidFill>
              </a:rPr>
              <a:t>URL</a:t>
            </a:r>
            <a:r>
              <a:rPr lang="en-US" dirty="0"/>
              <a:t>”</a:t>
            </a:r>
            <a:br>
              <a:rPr lang="en-US" dirty="0"/>
            </a:br>
            <a:endParaRPr lang="en-US" dirty="0" smtClean="0"/>
          </a:p>
          <a:p>
            <a:r>
              <a:rPr lang="en-US" dirty="0"/>
              <a:t>Remove all non-ASCII and non-English characters</a:t>
            </a:r>
            <a:br>
              <a:rPr lang="en-US" dirty="0"/>
            </a:br>
            <a:endParaRPr lang="en-US" dirty="0" smtClean="0"/>
          </a:p>
          <a:p>
            <a:r>
              <a:rPr lang="en-US" dirty="0" smtClean="0"/>
              <a:t>Revert words that contain repeated letters to their original English form. 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>
                <a:solidFill>
                  <a:srgbClr val="281D63"/>
                </a:solidFill>
              </a:rPr>
              <a:t>maaadddd</a:t>
            </a:r>
            <a:r>
              <a:rPr lang="en-US" dirty="0"/>
              <a:t>” will be converted to “</a:t>
            </a:r>
            <a:r>
              <a:rPr lang="en-US" dirty="0">
                <a:solidFill>
                  <a:srgbClr val="281D63"/>
                </a:solidFill>
              </a:rPr>
              <a:t>mad</a:t>
            </a:r>
            <a:r>
              <a:rPr lang="en-US" dirty="0"/>
              <a:t>” after processing.</a:t>
            </a:r>
            <a:br>
              <a:rPr lang="en-US" dirty="0"/>
            </a:br>
            <a:endParaRPr lang="en-US" dirty="0" smtClean="0"/>
          </a:p>
          <a:p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3998" cy="1420252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(1) Syntactical Preprocessing</a:t>
            </a:r>
          </a:p>
        </p:txBody>
      </p:sp>
    </p:spTree>
    <p:extLst>
      <p:ext uri="{BB962C8B-B14F-4D97-AF65-F5344CB8AC3E}">
        <p14:creationId xmlns:p14="http://schemas.microsoft.com/office/powerpoint/2010/main" val="1426010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7" y="1191101"/>
            <a:ext cx="8229600" cy="6245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</a:rPr>
              <a:t>The SentiCircle Approach</a:t>
            </a:r>
            <a:endParaRPr lang="en-US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3998" cy="1002562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300" dirty="0" smtClean="0">
                <a:solidFill>
                  <a:schemeClr val="bg1">
                    <a:lumMod val="95000"/>
                  </a:schemeClr>
                </a:solidFill>
              </a:rPr>
              <a:t>(2) Capturing Contextual Semantics &amp; Sentiment</a:t>
            </a:r>
            <a:endParaRPr lang="en-US" sz="33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97675" y="2410787"/>
            <a:ext cx="983369" cy="379040"/>
          </a:xfrm>
          <a:prstGeom prst="rect">
            <a:avLst/>
          </a:prstGeom>
          <a:ln w="3175" cmpd="sng"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Term (m)</a:t>
            </a:r>
            <a:endParaRPr lang="en-US" sz="1600" dirty="0"/>
          </a:p>
        </p:txBody>
      </p:sp>
      <p:sp>
        <p:nvSpPr>
          <p:cNvPr id="29" name="Rectangle 28"/>
          <p:cNvSpPr/>
          <p:nvPr/>
        </p:nvSpPr>
        <p:spPr>
          <a:xfrm>
            <a:off x="1919616" y="2402158"/>
            <a:ext cx="1393230" cy="379040"/>
          </a:xfrm>
          <a:prstGeom prst="rect">
            <a:avLst/>
          </a:prstGeom>
          <a:ln w="3175" cmpd="sng"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C1</a:t>
            </a:r>
            <a:endParaRPr lang="en-US" sz="1600" dirty="0"/>
          </a:p>
        </p:txBody>
      </p:sp>
      <p:cxnSp>
        <p:nvCxnSpPr>
          <p:cNvPr id="30" name="Straight Arrow Connector 29"/>
          <p:cNvCxnSpPr>
            <a:stCxn id="28" idx="3"/>
            <a:endCxn id="29" idx="1"/>
          </p:cNvCxnSpPr>
          <p:nvPr/>
        </p:nvCxnSpPr>
        <p:spPr>
          <a:xfrm flipV="1">
            <a:off x="1281044" y="2591678"/>
            <a:ext cx="638572" cy="8629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767575" y="4086053"/>
            <a:ext cx="2545271" cy="466322"/>
          </a:xfrm>
          <a:prstGeom prst="rect">
            <a:avLst/>
          </a:prstGeom>
          <a:ln w="3175" cmpd="sng"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Degree of Correlation</a:t>
            </a:r>
            <a:endParaRPr lang="en-US" sz="1600" dirty="0"/>
          </a:p>
        </p:txBody>
      </p:sp>
      <p:sp>
        <p:nvSpPr>
          <p:cNvPr id="33" name="Rectangle 32"/>
          <p:cNvSpPr/>
          <p:nvPr/>
        </p:nvSpPr>
        <p:spPr>
          <a:xfrm>
            <a:off x="773554" y="3445278"/>
            <a:ext cx="1715092" cy="466322"/>
          </a:xfrm>
          <a:prstGeom prst="rect">
            <a:avLst/>
          </a:prstGeom>
          <a:ln w="3175" cmpd="sng"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Prior Sentiment</a:t>
            </a:r>
            <a:endParaRPr lang="en-US" sz="1400" dirty="0"/>
          </a:p>
        </p:txBody>
      </p:sp>
      <p:cxnSp>
        <p:nvCxnSpPr>
          <p:cNvPr id="56" name="Straight Arrow Connector 55"/>
          <p:cNvCxnSpPr/>
          <p:nvPr/>
        </p:nvCxnSpPr>
        <p:spPr>
          <a:xfrm>
            <a:off x="2822355" y="2777854"/>
            <a:ext cx="0" cy="1308199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2261336" y="2784257"/>
            <a:ext cx="0" cy="716995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1803491" y="2003887"/>
            <a:ext cx="1761662" cy="996066"/>
          </a:xfrm>
          <a:prstGeom prst="rect">
            <a:avLst/>
          </a:prstGeom>
          <a:noFill/>
          <a:ln w="3175" cmpd="sng"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endParaRPr lang="en-US" sz="1100" dirty="0" smtClean="0"/>
          </a:p>
        </p:txBody>
      </p:sp>
      <p:sp>
        <p:nvSpPr>
          <p:cNvPr id="60" name="Rectangle 59"/>
          <p:cNvSpPr/>
          <p:nvPr/>
        </p:nvSpPr>
        <p:spPr>
          <a:xfrm>
            <a:off x="444264" y="3232857"/>
            <a:ext cx="3120889" cy="1438848"/>
          </a:xfrm>
          <a:prstGeom prst="rect">
            <a:avLst/>
          </a:prstGeom>
          <a:noFill/>
          <a:ln w="3175" cmpd="sng"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endParaRPr lang="en-US" sz="1100" dirty="0" smtClean="0"/>
          </a:p>
        </p:txBody>
      </p:sp>
      <p:sp>
        <p:nvSpPr>
          <p:cNvPr id="61" name="TextBox 60"/>
          <p:cNvSpPr txBox="1"/>
          <p:nvPr/>
        </p:nvSpPr>
        <p:spPr>
          <a:xfrm>
            <a:off x="-61533" y="2743767"/>
            <a:ext cx="1658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800000"/>
                </a:solidFill>
              </a:rPr>
              <a:t>Trojan Horse</a:t>
            </a:r>
            <a:endParaRPr lang="en-US" b="1" dirty="0">
              <a:solidFill>
                <a:srgbClr val="800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803491" y="2003887"/>
            <a:ext cx="1761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Context Terms</a:t>
            </a:r>
            <a:endParaRPr lang="en-US" dirty="0"/>
          </a:p>
        </p:txBody>
      </p:sp>
      <p:sp>
        <p:nvSpPr>
          <p:cNvPr id="63" name="Rectangle 62"/>
          <p:cNvSpPr/>
          <p:nvPr/>
        </p:nvSpPr>
        <p:spPr>
          <a:xfrm>
            <a:off x="444264" y="4928722"/>
            <a:ext cx="3120889" cy="671192"/>
          </a:xfrm>
          <a:prstGeom prst="rect">
            <a:avLst/>
          </a:prstGeom>
          <a:noFill/>
          <a:ln w="3175" cmpd="sng"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endParaRPr lang="en-US" sz="1100" dirty="0" smtClean="0"/>
          </a:p>
        </p:txBody>
      </p:sp>
      <p:sp>
        <p:nvSpPr>
          <p:cNvPr id="64" name="TextBox 63"/>
          <p:cNvSpPr txBox="1"/>
          <p:nvPr/>
        </p:nvSpPr>
        <p:spPr>
          <a:xfrm>
            <a:off x="509541" y="5978048"/>
            <a:ext cx="311380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600"/>
            </a:lvl1pPr>
          </a:lstStyle>
          <a:p>
            <a:r>
              <a:rPr lang="en-US" b="1" dirty="0"/>
              <a:t>X</a:t>
            </a:r>
            <a:r>
              <a:rPr lang="en-US" dirty="0"/>
              <a:t> = R * COS(</a:t>
            </a:r>
            <a:r>
              <a:rPr lang="en-US" dirty="0" err="1"/>
              <a:t>θ</a:t>
            </a:r>
            <a:r>
              <a:rPr lang="en-US" dirty="0" smtClean="0"/>
              <a:t>)	</a:t>
            </a:r>
            <a:r>
              <a:rPr lang="en-US" b="1" dirty="0" smtClean="0"/>
              <a:t>Y</a:t>
            </a:r>
            <a:r>
              <a:rPr lang="en-US" dirty="0" smtClean="0"/>
              <a:t> = R * SIN(</a:t>
            </a:r>
            <a:r>
              <a:rPr lang="en-US" dirty="0" err="1" smtClean="0"/>
              <a:t>θ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  <p:sp>
        <p:nvSpPr>
          <p:cNvPr id="65" name="Oval 64"/>
          <p:cNvSpPr/>
          <p:nvPr/>
        </p:nvSpPr>
        <p:spPr>
          <a:xfrm>
            <a:off x="4834169" y="1817955"/>
            <a:ext cx="2729693" cy="2729693"/>
          </a:xfrm>
          <a:prstGeom prst="ellipse">
            <a:avLst/>
          </a:prstGeom>
          <a:noFill/>
          <a:ln w="3175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cxnSp>
        <p:nvCxnSpPr>
          <p:cNvPr id="66" name="Straight Arrow Connector 65"/>
          <p:cNvCxnSpPr/>
          <p:nvPr/>
        </p:nvCxnSpPr>
        <p:spPr>
          <a:xfrm flipV="1">
            <a:off x="6189537" y="1543114"/>
            <a:ext cx="0" cy="3212800"/>
          </a:xfrm>
          <a:prstGeom prst="straightConnector1">
            <a:avLst/>
          </a:prstGeom>
          <a:ln w="3175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4654085" y="3182802"/>
            <a:ext cx="3165686" cy="0"/>
          </a:xfrm>
          <a:prstGeom prst="straightConnector1">
            <a:avLst/>
          </a:prstGeom>
          <a:ln w="3175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6189538" y="3182805"/>
            <a:ext cx="402788" cy="712359"/>
          </a:xfrm>
          <a:prstGeom prst="straightConnector1">
            <a:avLst/>
          </a:prstGeom>
          <a:ln w="3175" cmpd="sng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6263839" y="3847779"/>
            <a:ext cx="9728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820101"/>
                </a:solidFill>
              </a:rPr>
              <a:t>Dangerous</a:t>
            </a:r>
            <a:endParaRPr lang="en-US" sz="1400" dirty="0">
              <a:solidFill>
                <a:srgbClr val="820101"/>
              </a:solidFill>
            </a:endParaRPr>
          </a:p>
        </p:txBody>
      </p:sp>
      <p:sp>
        <p:nvSpPr>
          <p:cNvPr id="70" name="Arc 69"/>
          <p:cNvSpPr/>
          <p:nvPr/>
        </p:nvSpPr>
        <p:spPr>
          <a:xfrm rot="7031750" flipH="1">
            <a:off x="5810427" y="3054190"/>
            <a:ext cx="593910" cy="627389"/>
          </a:xfrm>
          <a:prstGeom prst="arc">
            <a:avLst>
              <a:gd name="adj1" fmla="val 16200000"/>
              <a:gd name="adj2" fmla="val 19887824"/>
            </a:avLst>
          </a:prstGeom>
          <a:ln w="3175" cmpd="sng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71" name="TextBox 70"/>
          <p:cNvSpPr txBox="1"/>
          <p:nvPr/>
        </p:nvSpPr>
        <p:spPr>
          <a:xfrm>
            <a:off x="7819771" y="2989697"/>
            <a:ext cx="2778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X</a:t>
            </a:r>
            <a:endParaRPr lang="en-US" sz="1400" dirty="0"/>
          </a:p>
        </p:txBody>
      </p:sp>
      <p:sp>
        <p:nvSpPr>
          <p:cNvPr id="72" name="TextBox 71"/>
          <p:cNvSpPr txBox="1"/>
          <p:nvPr/>
        </p:nvSpPr>
        <p:spPr>
          <a:xfrm>
            <a:off x="6252946" y="3556610"/>
            <a:ext cx="2875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r</a:t>
            </a:r>
            <a:r>
              <a:rPr lang="en-US" sz="1600" baseline="-25000" dirty="0" err="1"/>
              <a:t>i</a:t>
            </a:r>
            <a:endParaRPr lang="en-US" sz="1600" dirty="0"/>
          </a:p>
        </p:txBody>
      </p:sp>
      <p:sp>
        <p:nvSpPr>
          <p:cNvPr id="73" name="TextBox 72"/>
          <p:cNvSpPr txBox="1"/>
          <p:nvPr/>
        </p:nvSpPr>
        <p:spPr>
          <a:xfrm>
            <a:off x="6359251" y="3294225"/>
            <a:ext cx="3257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θ</a:t>
            </a:r>
            <a:r>
              <a:rPr lang="en-US" sz="1600" baseline="-25000" dirty="0" err="1"/>
              <a:t>i</a:t>
            </a:r>
            <a:endParaRPr lang="en-US" sz="1600" dirty="0"/>
          </a:p>
        </p:txBody>
      </p:sp>
      <p:cxnSp>
        <p:nvCxnSpPr>
          <p:cNvPr id="74" name="Straight Connector 73"/>
          <p:cNvCxnSpPr/>
          <p:nvPr/>
        </p:nvCxnSpPr>
        <p:spPr>
          <a:xfrm>
            <a:off x="6592326" y="3208624"/>
            <a:ext cx="0" cy="686540"/>
          </a:xfrm>
          <a:prstGeom prst="line">
            <a:avLst/>
          </a:prstGeom>
          <a:ln w="3175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H="1">
            <a:off x="6172224" y="3895164"/>
            <a:ext cx="390852" cy="0"/>
          </a:xfrm>
          <a:prstGeom prst="line">
            <a:avLst/>
          </a:prstGeom>
          <a:ln w="3175" cmpd="sng"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6252946" y="2880891"/>
            <a:ext cx="3049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x</a:t>
            </a:r>
            <a:r>
              <a:rPr lang="en-US" sz="1600" baseline="-25000" dirty="0"/>
              <a:t>i</a:t>
            </a:r>
            <a:endParaRPr lang="en-US" sz="1600" dirty="0"/>
          </a:p>
        </p:txBody>
      </p:sp>
      <p:sp>
        <p:nvSpPr>
          <p:cNvPr id="77" name="TextBox 76"/>
          <p:cNvSpPr txBox="1"/>
          <p:nvPr/>
        </p:nvSpPr>
        <p:spPr>
          <a:xfrm>
            <a:off x="5931568" y="3371357"/>
            <a:ext cx="3089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y</a:t>
            </a:r>
            <a:r>
              <a:rPr lang="en-US" sz="1600" baseline="-25000" dirty="0" err="1"/>
              <a:t>i</a:t>
            </a:r>
            <a:endParaRPr lang="en-US" sz="1600" dirty="0"/>
          </a:p>
        </p:txBody>
      </p:sp>
      <p:sp>
        <p:nvSpPr>
          <p:cNvPr id="78" name="TextBox 77"/>
          <p:cNvSpPr txBox="1"/>
          <p:nvPr/>
        </p:nvSpPr>
        <p:spPr>
          <a:xfrm>
            <a:off x="5669900" y="1012958"/>
            <a:ext cx="36407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rgbClr val="000000"/>
                </a:solidFill>
              </a:rPr>
              <a:t>SentiCircle of “Trojan Horse”</a:t>
            </a:r>
            <a:endParaRPr lang="en-US" sz="2000" b="1" dirty="0">
              <a:solidFill>
                <a:srgbClr val="000000"/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6750247" y="1679455"/>
            <a:ext cx="8352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Positive</a:t>
            </a:r>
            <a:endParaRPr lang="en-US" sz="1600" dirty="0"/>
          </a:p>
        </p:txBody>
      </p:sp>
      <p:sp>
        <p:nvSpPr>
          <p:cNvPr id="80" name="TextBox 79"/>
          <p:cNvSpPr txBox="1"/>
          <p:nvPr/>
        </p:nvSpPr>
        <p:spPr>
          <a:xfrm>
            <a:off x="4654085" y="1648678"/>
            <a:ext cx="12645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Very Positive</a:t>
            </a:r>
            <a:endParaRPr lang="en-US" sz="1600" dirty="0"/>
          </a:p>
        </p:txBody>
      </p:sp>
      <p:sp>
        <p:nvSpPr>
          <p:cNvPr id="81" name="TextBox 80"/>
          <p:cNvSpPr txBox="1"/>
          <p:nvPr/>
        </p:nvSpPr>
        <p:spPr>
          <a:xfrm>
            <a:off x="4654085" y="4409148"/>
            <a:ext cx="13524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Very Negative</a:t>
            </a:r>
            <a:endParaRPr lang="en-US" sz="1600" dirty="0"/>
          </a:p>
        </p:txBody>
      </p:sp>
      <p:sp>
        <p:nvSpPr>
          <p:cNvPr id="82" name="TextBox 81"/>
          <p:cNvSpPr txBox="1"/>
          <p:nvPr/>
        </p:nvSpPr>
        <p:spPr>
          <a:xfrm>
            <a:off x="6870321" y="4409148"/>
            <a:ext cx="9231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Negative</a:t>
            </a:r>
            <a:endParaRPr lang="en-US" sz="1600" dirty="0"/>
          </a:p>
        </p:txBody>
      </p:sp>
      <p:sp>
        <p:nvSpPr>
          <p:cNvPr id="83" name="TextBox 82"/>
          <p:cNvSpPr txBox="1"/>
          <p:nvPr/>
        </p:nvSpPr>
        <p:spPr>
          <a:xfrm>
            <a:off x="6172224" y="1512336"/>
            <a:ext cx="3908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+1</a:t>
            </a:r>
            <a:endParaRPr lang="en-US" sz="1600" dirty="0"/>
          </a:p>
        </p:txBody>
      </p:sp>
      <p:sp>
        <p:nvSpPr>
          <p:cNvPr id="84" name="TextBox 83"/>
          <p:cNvSpPr txBox="1"/>
          <p:nvPr/>
        </p:nvSpPr>
        <p:spPr>
          <a:xfrm>
            <a:off x="6202588" y="4509494"/>
            <a:ext cx="3514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-1</a:t>
            </a:r>
            <a:endParaRPr lang="en-US" sz="1600" dirty="0"/>
          </a:p>
        </p:txBody>
      </p:sp>
      <p:sp>
        <p:nvSpPr>
          <p:cNvPr id="85" name="TextBox 84"/>
          <p:cNvSpPr txBox="1"/>
          <p:nvPr/>
        </p:nvSpPr>
        <p:spPr>
          <a:xfrm>
            <a:off x="7490275" y="2880891"/>
            <a:ext cx="3908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+1</a:t>
            </a:r>
            <a:endParaRPr lang="en-US" sz="1600" dirty="0"/>
          </a:p>
        </p:txBody>
      </p:sp>
      <p:sp>
        <p:nvSpPr>
          <p:cNvPr id="86" name="TextBox 85"/>
          <p:cNvSpPr txBox="1"/>
          <p:nvPr/>
        </p:nvSpPr>
        <p:spPr>
          <a:xfrm>
            <a:off x="4556756" y="2904552"/>
            <a:ext cx="3514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-1</a:t>
            </a:r>
            <a:endParaRPr lang="en-US" sz="1600" dirty="0"/>
          </a:p>
        </p:txBody>
      </p:sp>
      <p:sp>
        <p:nvSpPr>
          <p:cNvPr id="87" name="Rectangle 86"/>
          <p:cNvSpPr/>
          <p:nvPr/>
        </p:nvSpPr>
        <p:spPr>
          <a:xfrm>
            <a:off x="6187288" y="2984368"/>
            <a:ext cx="2651547" cy="380994"/>
          </a:xfrm>
          <a:prstGeom prst="rect">
            <a:avLst/>
          </a:prstGeom>
          <a:solidFill>
            <a:srgbClr val="0C5A86">
              <a:alpha val="5000"/>
            </a:srgbClr>
          </a:solidFill>
          <a:ln w="3175" cmpd="sng">
            <a:solidFill>
              <a:schemeClr val="tx2"/>
            </a:solidFill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tIns="0" rtlCol="0" anchor="ctr" anchorCtr="0"/>
          <a:lstStyle/>
          <a:p>
            <a:pPr algn="r"/>
            <a:r>
              <a:rPr lang="en-US" sz="1000" i="1" dirty="0" smtClean="0">
                <a:solidFill>
                  <a:srgbClr val="112A48"/>
                </a:solidFill>
                <a:latin typeface="Tahoma"/>
                <a:cs typeface="Tahoma"/>
              </a:rPr>
              <a:t>Neutral </a:t>
            </a:r>
          </a:p>
          <a:p>
            <a:pPr algn="r"/>
            <a:r>
              <a:rPr lang="en-US" sz="1000" i="1" dirty="0" smtClean="0">
                <a:solidFill>
                  <a:srgbClr val="112A48"/>
                </a:solidFill>
                <a:latin typeface="Tahoma"/>
                <a:cs typeface="Tahoma"/>
              </a:rPr>
              <a:t>Region</a:t>
            </a:r>
            <a:endParaRPr lang="en-US" sz="1000" i="1" dirty="0">
              <a:solidFill>
                <a:srgbClr val="112A48"/>
              </a:solidFill>
              <a:latin typeface="Tahoma"/>
              <a:cs typeface="Tahoma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508067" y="4928722"/>
            <a:ext cx="311614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r</a:t>
            </a:r>
            <a:r>
              <a:rPr lang="en-US" sz="1600" baseline="-25000" dirty="0" err="1" smtClean="0"/>
              <a:t>i</a:t>
            </a:r>
            <a:r>
              <a:rPr lang="en-US" sz="1600" dirty="0" smtClean="0"/>
              <a:t> = </a:t>
            </a:r>
            <a:r>
              <a:rPr lang="en-US" sz="1600" dirty="0"/>
              <a:t>TDOC(</a:t>
            </a:r>
            <a:r>
              <a:rPr lang="en-US" sz="1600" dirty="0" err="1" smtClean="0"/>
              <a:t>C</a:t>
            </a:r>
            <a:r>
              <a:rPr lang="en-US" sz="1600" baseline="-25000" dirty="0" err="1" smtClean="0"/>
              <a:t>i</a:t>
            </a:r>
            <a:r>
              <a:rPr lang="en-US" sz="1600" dirty="0" smtClean="0"/>
              <a:t>)</a:t>
            </a:r>
          </a:p>
          <a:p>
            <a:r>
              <a:rPr lang="en-US" sz="1600" dirty="0" err="1" smtClean="0"/>
              <a:t>θ</a:t>
            </a:r>
            <a:r>
              <a:rPr lang="en-US" sz="1600" baseline="-25000" dirty="0" err="1" smtClean="0"/>
              <a:t>i</a:t>
            </a:r>
            <a:r>
              <a:rPr lang="en-US" sz="1600" dirty="0" smtClean="0"/>
              <a:t> = </a:t>
            </a:r>
            <a:r>
              <a:rPr lang="en-US" sz="1600" dirty="0" err="1" smtClean="0"/>
              <a:t>Prior_Sentiment</a:t>
            </a:r>
            <a:r>
              <a:rPr lang="en-US" sz="1600" dirty="0"/>
              <a:t> (</a:t>
            </a:r>
            <a:r>
              <a:rPr lang="en-US" sz="1600" dirty="0" err="1" smtClean="0"/>
              <a:t>C</a:t>
            </a:r>
            <a:r>
              <a:rPr lang="en-US" sz="1600" baseline="-25000" dirty="0" err="1" smtClean="0"/>
              <a:t>i</a:t>
            </a:r>
            <a:r>
              <a:rPr lang="en-US" sz="1600" dirty="0" smtClean="0"/>
              <a:t>) * π</a:t>
            </a:r>
            <a:endParaRPr lang="en-US" sz="1600" dirty="0"/>
          </a:p>
        </p:txBody>
      </p:sp>
      <p:sp>
        <p:nvSpPr>
          <p:cNvPr id="89" name="Rectangle 88"/>
          <p:cNvSpPr/>
          <p:nvPr/>
        </p:nvSpPr>
        <p:spPr>
          <a:xfrm>
            <a:off x="445738" y="5885424"/>
            <a:ext cx="3120889" cy="677400"/>
          </a:xfrm>
          <a:prstGeom prst="rect">
            <a:avLst/>
          </a:prstGeom>
          <a:noFill/>
          <a:ln w="3175" cmpd="sng"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endParaRPr lang="en-US" sz="1100" dirty="0" smtClean="0"/>
          </a:p>
        </p:txBody>
      </p:sp>
      <p:cxnSp>
        <p:nvCxnSpPr>
          <p:cNvPr id="91" name="Straight Arrow Connector 90"/>
          <p:cNvCxnSpPr>
            <a:stCxn id="60" idx="2"/>
            <a:endCxn id="63" idx="0"/>
          </p:cNvCxnSpPr>
          <p:nvPr/>
        </p:nvCxnSpPr>
        <p:spPr>
          <a:xfrm>
            <a:off x="2004709" y="4671705"/>
            <a:ext cx="0" cy="257017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2" name="TextBox 91"/>
          <p:cNvSpPr txBox="1"/>
          <p:nvPr/>
        </p:nvSpPr>
        <p:spPr>
          <a:xfrm>
            <a:off x="5267684" y="3789694"/>
            <a:ext cx="9728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820101"/>
                </a:solidFill>
              </a:rPr>
              <a:t>threat</a:t>
            </a:r>
            <a:endParaRPr lang="en-US" sz="1200" dirty="0">
              <a:solidFill>
                <a:srgbClr val="820101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4858265" y="3381586"/>
            <a:ext cx="9728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820101"/>
                </a:solidFill>
              </a:rPr>
              <a:t>destroy</a:t>
            </a:r>
            <a:endParaRPr lang="en-US" sz="1200" dirty="0">
              <a:solidFill>
                <a:srgbClr val="820101"/>
              </a:solidFill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6870321" y="3526014"/>
            <a:ext cx="9728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820101"/>
                </a:solidFill>
              </a:defRPr>
            </a:lvl1pPr>
          </a:lstStyle>
          <a:p>
            <a:r>
              <a:rPr lang="en-US" dirty="0"/>
              <a:t>Malicious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5409033" y="3232857"/>
            <a:ext cx="5672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820101"/>
                </a:solidFill>
              </a:rPr>
              <a:t>attack</a:t>
            </a:r>
            <a:endParaRPr lang="en-US" sz="1200" dirty="0">
              <a:solidFill>
                <a:srgbClr val="820101"/>
              </a:solidFill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5432266" y="2766052"/>
            <a:ext cx="5439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5000"/>
                </a:solidFill>
              </a:rPr>
              <a:t>e</a:t>
            </a:r>
            <a:r>
              <a:rPr lang="en-US" sz="1200" dirty="0" smtClean="0">
                <a:solidFill>
                  <a:srgbClr val="005000"/>
                </a:solidFill>
              </a:rPr>
              <a:t>asily</a:t>
            </a:r>
            <a:endParaRPr lang="en-US" sz="1200" dirty="0">
              <a:solidFill>
                <a:srgbClr val="005000"/>
              </a:solidFill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6557870" y="2393467"/>
            <a:ext cx="9728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05000"/>
                </a:solidFill>
              </a:rPr>
              <a:t>discover</a:t>
            </a:r>
            <a:endParaRPr lang="en-US" sz="1200" dirty="0">
              <a:solidFill>
                <a:srgbClr val="005000"/>
              </a:solidFill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5523901" y="2393467"/>
            <a:ext cx="6143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05000"/>
                </a:solidFill>
              </a:rPr>
              <a:t>useful</a:t>
            </a:r>
            <a:endParaRPr lang="en-US" sz="1200" dirty="0">
              <a:solidFill>
                <a:srgbClr val="005000"/>
              </a:solidFill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6240500" y="2584679"/>
            <a:ext cx="3518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05000"/>
                </a:solidFill>
              </a:rPr>
              <a:t>fix</a:t>
            </a:r>
            <a:endParaRPr lang="en-US" sz="1200" dirty="0">
              <a:solidFill>
                <a:srgbClr val="005000"/>
              </a:solidFill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2004709" y="2463499"/>
            <a:ext cx="1393230" cy="379040"/>
          </a:xfrm>
          <a:prstGeom prst="rect">
            <a:avLst/>
          </a:prstGeom>
          <a:ln w="3175" cmpd="sng"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C1</a:t>
            </a:r>
            <a:endParaRPr lang="en-US" sz="1600" dirty="0"/>
          </a:p>
        </p:txBody>
      </p:sp>
      <p:sp>
        <p:nvSpPr>
          <p:cNvPr id="106" name="Rectangle 105"/>
          <p:cNvSpPr/>
          <p:nvPr/>
        </p:nvSpPr>
        <p:spPr>
          <a:xfrm>
            <a:off x="2068244" y="2562210"/>
            <a:ext cx="1393230" cy="379040"/>
          </a:xfrm>
          <a:prstGeom prst="rect">
            <a:avLst/>
          </a:prstGeom>
          <a:ln w="3175" cmpd="sng"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800000"/>
                </a:solidFill>
              </a:rPr>
              <a:t>Dangerous</a:t>
            </a:r>
            <a:endParaRPr lang="en-US" sz="1600" dirty="0">
              <a:solidFill>
                <a:srgbClr val="800000"/>
              </a:solidFill>
            </a:endParaRPr>
          </a:p>
        </p:txBody>
      </p:sp>
      <p:cxnSp>
        <p:nvCxnSpPr>
          <p:cNvPr id="107" name="Straight Arrow Connector 106"/>
          <p:cNvCxnSpPr/>
          <p:nvPr/>
        </p:nvCxnSpPr>
        <p:spPr>
          <a:xfrm>
            <a:off x="2004709" y="5599914"/>
            <a:ext cx="0" cy="257017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8" name="Content Placeholder 2"/>
          <p:cNvSpPr txBox="1">
            <a:spLocks/>
          </p:cNvSpPr>
          <p:nvPr/>
        </p:nvSpPr>
        <p:spPr>
          <a:xfrm>
            <a:off x="3980088" y="5093770"/>
            <a:ext cx="5007603" cy="6245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 smtClean="0">
                <a:solidFill>
                  <a:schemeClr val="accent5">
                    <a:lumMod val="50000"/>
                  </a:schemeClr>
                </a:solidFill>
              </a:rPr>
              <a:t>Overall Contextual  Sentiment (</a:t>
            </a:r>
            <a:r>
              <a:rPr lang="en-US" sz="2000" b="1" dirty="0" err="1" smtClean="0"/>
              <a:t>Senti</a:t>
            </a:r>
            <a:r>
              <a:rPr lang="en-US" sz="2000" b="1" dirty="0" smtClean="0"/>
              <a:t>-Median)</a:t>
            </a:r>
            <a:endParaRPr lang="en-US" sz="20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111" name="Picture 1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7555" y="5410874"/>
            <a:ext cx="5674851" cy="1255498"/>
          </a:xfrm>
          <a:prstGeom prst="rect">
            <a:avLst/>
          </a:prstGeom>
        </p:spPr>
      </p:pic>
      <p:sp>
        <p:nvSpPr>
          <p:cNvPr id="57" name="Title 1"/>
          <p:cNvSpPr txBox="1">
            <a:spLocks/>
          </p:cNvSpPr>
          <p:nvPr/>
        </p:nvSpPr>
        <p:spPr>
          <a:xfrm>
            <a:off x="-15244" y="6640484"/>
            <a:ext cx="9159243" cy="257024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Saif, H., Fernandez, M., He, Y. and </a:t>
            </a:r>
            <a:r>
              <a:rPr lang="en-US" sz="1200" dirty="0" err="1">
                <a:solidFill>
                  <a:schemeClr val="bg1">
                    <a:lumMod val="95000"/>
                  </a:schemeClr>
                </a:solidFill>
              </a:rPr>
              <a:t>Alani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, H. (2014) SentiCircles for Contextual and Conceptual Semantic Sentiment Analysis of Twitter, </a:t>
            </a:r>
            <a:r>
              <a:rPr lang="en-US" sz="1200" dirty="0" smtClean="0">
                <a:solidFill>
                  <a:schemeClr val="bg1">
                    <a:lumMod val="95000"/>
                  </a:schemeClr>
                </a:solidFill>
              </a:rPr>
              <a:t>ESWC2014</a:t>
            </a:r>
            <a:endParaRPr lang="en-US" sz="1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0732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3998" cy="1002562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 smtClean="0">
                <a:solidFill>
                  <a:schemeClr val="bg1">
                    <a:lumMod val="95000"/>
                  </a:schemeClr>
                </a:solidFill>
              </a:rPr>
              <a:t>(3) Extracting Semantic Sentiment Patterns</a:t>
            </a:r>
            <a:endParaRPr lang="en-US"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16129" y="1080649"/>
            <a:ext cx="8081470" cy="20373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Patterns are extracted by finding clusters of Similar SentiCircles</a:t>
            </a:r>
          </a:p>
        </p:txBody>
      </p:sp>
      <p:sp>
        <p:nvSpPr>
          <p:cNvPr id="28" name="Oval 27"/>
          <p:cNvSpPr/>
          <p:nvPr/>
        </p:nvSpPr>
        <p:spPr>
          <a:xfrm>
            <a:off x="920860" y="2648152"/>
            <a:ext cx="990120" cy="99012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iPod</a:t>
            </a:r>
            <a:endParaRPr lang="en-US" sz="1600" dirty="0"/>
          </a:p>
        </p:txBody>
      </p:sp>
      <p:sp>
        <p:nvSpPr>
          <p:cNvPr id="30" name="Oval 29"/>
          <p:cNvSpPr/>
          <p:nvPr/>
        </p:nvSpPr>
        <p:spPr>
          <a:xfrm>
            <a:off x="1498165" y="3602117"/>
            <a:ext cx="990120" cy="99012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Spyware</a:t>
            </a:r>
          </a:p>
        </p:txBody>
      </p:sp>
      <p:sp>
        <p:nvSpPr>
          <p:cNvPr id="32" name="Oval 31"/>
          <p:cNvSpPr/>
          <p:nvPr/>
        </p:nvSpPr>
        <p:spPr>
          <a:xfrm>
            <a:off x="920860" y="3316294"/>
            <a:ext cx="990120" cy="99012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Oprah</a:t>
            </a:r>
            <a:endParaRPr lang="en-US" sz="1600" dirty="0"/>
          </a:p>
        </p:txBody>
      </p:sp>
      <p:sp>
        <p:nvSpPr>
          <p:cNvPr id="33" name="Oval 32"/>
          <p:cNvSpPr/>
          <p:nvPr/>
        </p:nvSpPr>
        <p:spPr>
          <a:xfrm>
            <a:off x="1607460" y="2321857"/>
            <a:ext cx="990120" cy="990120"/>
          </a:xfrm>
          <a:prstGeom prst="ellipse">
            <a:avLst/>
          </a:prstGeom>
          <a:solidFill>
            <a:schemeClr val="bg1">
              <a:lumMod val="95000"/>
            </a:schemeClr>
          </a:solidFill>
          <a:ln w="3175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Obama</a:t>
            </a:r>
            <a:endParaRPr lang="en-US" sz="1600" dirty="0"/>
          </a:p>
        </p:txBody>
      </p:sp>
      <p:sp>
        <p:nvSpPr>
          <p:cNvPr id="56" name="Oval 55"/>
          <p:cNvSpPr/>
          <p:nvPr/>
        </p:nvSpPr>
        <p:spPr>
          <a:xfrm>
            <a:off x="1709768" y="2657855"/>
            <a:ext cx="1691375" cy="1691375"/>
          </a:xfrm>
          <a:prstGeom prst="ellipse">
            <a:avLst/>
          </a:prstGeom>
          <a:solidFill>
            <a:srgbClr val="F2F2F2"/>
          </a:solidFill>
          <a:ln w="3175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cxnSp>
        <p:nvCxnSpPr>
          <p:cNvPr id="57" name="Straight Arrow Connector 56"/>
          <p:cNvCxnSpPr>
            <a:stCxn id="56" idx="4"/>
            <a:endCxn id="56" idx="0"/>
          </p:cNvCxnSpPr>
          <p:nvPr/>
        </p:nvCxnSpPr>
        <p:spPr>
          <a:xfrm flipV="1">
            <a:off x="2555456" y="2657855"/>
            <a:ext cx="0" cy="1691375"/>
          </a:xfrm>
          <a:prstGeom prst="straightConnector1">
            <a:avLst/>
          </a:prstGeom>
          <a:ln w="3175" cmpd="sng"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56" idx="2"/>
            <a:endCxn id="56" idx="6"/>
          </p:cNvCxnSpPr>
          <p:nvPr/>
        </p:nvCxnSpPr>
        <p:spPr>
          <a:xfrm>
            <a:off x="1709768" y="3503543"/>
            <a:ext cx="1691375" cy="0"/>
          </a:xfrm>
          <a:prstGeom prst="straightConnector1">
            <a:avLst/>
          </a:prstGeom>
          <a:ln w="3175" cmpd="sng"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2158587" y="2973729"/>
            <a:ext cx="45719" cy="45719"/>
          </a:xfrm>
          <a:prstGeom prst="rect">
            <a:avLst/>
          </a:prstGeom>
          <a:solidFill>
            <a:srgbClr val="005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2597580" y="3102869"/>
            <a:ext cx="45719" cy="45719"/>
          </a:xfrm>
          <a:prstGeom prst="rect">
            <a:avLst/>
          </a:prstGeom>
          <a:solidFill>
            <a:srgbClr val="005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1993225" y="3266258"/>
            <a:ext cx="45719" cy="45719"/>
          </a:xfrm>
          <a:prstGeom prst="rect">
            <a:avLst/>
          </a:prstGeom>
          <a:solidFill>
            <a:srgbClr val="005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2373087" y="3313461"/>
            <a:ext cx="45719" cy="45719"/>
          </a:xfrm>
          <a:prstGeom prst="rect">
            <a:avLst/>
          </a:prstGeom>
          <a:solidFill>
            <a:srgbClr val="005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3259372" y="3316294"/>
            <a:ext cx="45719" cy="45719"/>
          </a:xfrm>
          <a:prstGeom prst="rect">
            <a:avLst/>
          </a:prstGeom>
          <a:solidFill>
            <a:srgbClr val="005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974468" y="3384872"/>
            <a:ext cx="45719" cy="45719"/>
          </a:xfrm>
          <a:prstGeom prst="rect">
            <a:avLst/>
          </a:prstGeom>
          <a:solidFill>
            <a:srgbClr val="005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2145625" y="3418658"/>
            <a:ext cx="45719" cy="45719"/>
          </a:xfrm>
          <a:prstGeom prst="rect">
            <a:avLst/>
          </a:prstGeom>
          <a:solidFill>
            <a:srgbClr val="005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2543694" y="3362013"/>
            <a:ext cx="45719" cy="45719"/>
          </a:xfrm>
          <a:prstGeom prst="rect">
            <a:avLst/>
          </a:prstGeom>
          <a:solidFill>
            <a:srgbClr val="005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2989572" y="3204573"/>
            <a:ext cx="45719" cy="45719"/>
          </a:xfrm>
          <a:prstGeom prst="rect">
            <a:avLst/>
          </a:prstGeom>
          <a:solidFill>
            <a:srgbClr val="005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2638647" y="3266700"/>
            <a:ext cx="45719" cy="45719"/>
          </a:xfrm>
          <a:prstGeom prst="rect">
            <a:avLst/>
          </a:prstGeom>
          <a:solidFill>
            <a:srgbClr val="005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3169072" y="3556398"/>
            <a:ext cx="45719" cy="45719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2743491" y="3902753"/>
            <a:ext cx="45719" cy="45719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/>
          <p:cNvSpPr/>
          <p:nvPr/>
        </p:nvSpPr>
        <p:spPr>
          <a:xfrm>
            <a:off x="3141560" y="3846108"/>
            <a:ext cx="45719" cy="45719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/>
          <p:nvPr/>
        </p:nvSpPr>
        <p:spPr>
          <a:xfrm>
            <a:off x="3020187" y="3666791"/>
            <a:ext cx="45719" cy="45719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3236513" y="3750795"/>
            <a:ext cx="45719" cy="45719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2723606" y="3537444"/>
            <a:ext cx="45719" cy="45719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2298025" y="3883799"/>
            <a:ext cx="45719" cy="45719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/>
          <p:cNvSpPr/>
          <p:nvPr/>
        </p:nvSpPr>
        <p:spPr>
          <a:xfrm>
            <a:off x="2696094" y="3827154"/>
            <a:ext cx="45719" cy="45719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2574721" y="3647837"/>
            <a:ext cx="45719" cy="45719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/>
        </p:nvSpPr>
        <p:spPr>
          <a:xfrm>
            <a:off x="2791047" y="3731841"/>
            <a:ext cx="45719" cy="45719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3089614" y="3933835"/>
            <a:ext cx="45719" cy="45719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/>
          <p:cNvSpPr/>
          <p:nvPr/>
        </p:nvSpPr>
        <p:spPr>
          <a:xfrm>
            <a:off x="2219815" y="3705076"/>
            <a:ext cx="45719" cy="45719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/>
          <p:nvPr/>
        </p:nvSpPr>
        <p:spPr>
          <a:xfrm>
            <a:off x="2848494" y="3979554"/>
            <a:ext cx="45719" cy="45719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2727121" y="3800237"/>
            <a:ext cx="45719" cy="45719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/>
          <p:cNvSpPr/>
          <p:nvPr/>
        </p:nvSpPr>
        <p:spPr>
          <a:xfrm>
            <a:off x="2943447" y="3884241"/>
            <a:ext cx="45719" cy="45719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3199932" y="3392748"/>
            <a:ext cx="45719" cy="45719"/>
          </a:xfrm>
          <a:prstGeom prst="rect">
            <a:avLst/>
          </a:prstGeom>
          <a:solidFill>
            <a:srgbClr val="005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/>
          <p:nvPr/>
        </p:nvSpPr>
        <p:spPr>
          <a:xfrm>
            <a:off x="2754466" y="3373794"/>
            <a:ext cx="45719" cy="45719"/>
          </a:xfrm>
          <a:prstGeom prst="rect">
            <a:avLst/>
          </a:prstGeom>
          <a:solidFill>
            <a:srgbClr val="005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/>
          <p:cNvSpPr/>
          <p:nvPr/>
        </p:nvSpPr>
        <p:spPr>
          <a:xfrm>
            <a:off x="2849419" y="3278481"/>
            <a:ext cx="45719" cy="45719"/>
          </a:xfrm>
          <a:prstGeom prst="rect">
            <a:avLst/>
          </a:prstGeom>
          <a:solidFill>
            <a:srgbClr val="005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2615614" y="4025273"/>
            <a:ext cx="45719" cy="45719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/>
        </p:nvSpPr>
        <p:spPr>
          <a:xfrm>
            <a:off x="2265534" y="4295280"/>
            <a:ext cx="45719" cy="45719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2916787" y="3666791"/>
            <a:ext cx="45719" cy="45719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218575" y="3206695"/>
            <a:ext cx="1229082" cy="45991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mpd="sng">
            <a:solidFill>
              <a:srgbClr val="000000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rgbClr val="000000"/>
                </a:solidFill>
              </a:rPr>
              <a:t>Geometry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6476382" y="3202778"/>
            <a:ext cx="1229082" cy="459910"/>
          </a:xfrm>
          <a:prstGeom prst="rect">
            <a:avLst/>
          </a:prstGeom>
          <a:solidFill>
            <a:srgbClr val="F2F2F2"/>
          </a:solidFill>
          <a:ln w="6350" cmpd="sng">
            <a:solidFill>
              <a:srgbClr val="000000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rgbClr val="000000"/>
                </a:solidFill>
              </a:rPr>
              <a:t>Density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7734189" y="3200681"/>
            <a:ext cx="1229082" cy="459910"/>
          </a:xfrm>
          <a:prstGeom prst="rect">
            <a:avLst/>
          </a:prstGeom>
          <a:solidFill>
            <a:srgbClr val="F2F2F2"/>
          </a:solidFill>
          <a:ln w="6350" cmpd="sng">
            <a:solidFill>
              <a:srgbClr val="000000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i="1" dirty="0">
                <a:solidFill>
                  <a:srgbClr val="000000"/>
                </a:solidFill>
              </a:rPr>
              <a:t>Dispersion </a:t>
            </a:r>
            <a:endParaRPr lang="en-US" dirty="0" smtClean="0">
              <a:solidFill>
                <a:srgbClr val="000000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2801856" y="4169862"/>
            <a:ext cx="45719" cy="45719"/>
          </a:xfrm>
          <a:prstGeom prst="rect">
            <a:avLst/>
          </a:prstGeom>
          <a:solidFill>
            <a:srgbClr val="80000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0" name="Straight Arrow Connector 99"/>
          <p:cNvCxnSpPr/>
          <p:nvPr/>
        </p:nvCxnSpPr>
        <p:spPr>
          <a:xfrm flipV="1">
            <a:off x="3703162" y="3453440"/>
            <a:ext cx="1350324" cy="1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612693" y="2746757"/>
            <a:ext cx="2778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SentiCircle’s</a:t>
            </a:r>
            <a:r>
              <a:rPr lang="en-US" dirty="0" smtClean="0"/>
              <a:t> Feature Vector</a:t>
            </a:r>
            <a:endParaRPr lang="en-US" dirty="0"/>
          </a:p>
        </p:txBody>
      </p:sp>
      <p:sp>
        <p:nvSpPr>
          <p:cNvPr id="101" name="Rectangle 100"/>
          <p:cNvSpPr/>
          <p:nvPr/>
        </p:nvSpPr>
        <p:spPr>
          <a:xfrm>
            <a:off x="1214862" y="5156247"/>
            <a:ext cx="1229082" cy="45991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mpd="sng">
            <a:solidFill>
              <a:srgbClr val="000000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02" name="TextBox 101"/>
          <p:cNvSpPr txBox="1"/>
          <p:nvPr/>
        </p:nvSpPr>
        <p:spPr>
          <a:xfrm>
            <a:off x="190086" y="3278505"/>
            <a:ext cx="441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(1)</a:t>
            </a:r>
            <a:endParaRPr lang="en-US" dirty="0"/>
          </a:p>
        </p:txBody>
      </p:sp>
      <p:sp>
        <p:nvSpPr>
          <p:cNvPr id="103" name="TextBox 102"/>
          <p:cNvSpPr txBox="1"/>
          <p:nvPr/>
        </p:nvSpPr>
        <p:spPr>
          <a:xfrm>
            <a:off x="190086" y="5383491"/>
            <a:ext cx="441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(2)</a:t>
            </a:r>
            <a:endParaRPr lang="en-US" dirty="0"/>
          </a:p>
        </p:txBody>
      </p:sp>
      <p:cxnSp>
        <p:nvCxnSpPr>
          <p:cNvPr id="104" name="Straight Arrow Connector 103"/>
          <p:cNvCxnSpPr/>
          <p:nvPr/>
        </p:nvCxnSpPr>
        <p:spPr>
          <a:xfrm flipV="1">
            <a:off x="1573903" y="5156247"/>
            <a:ext cx="0" cy="459911"/>
          </a:xfrm>
          <a:prstGeom prst="straightConnector1">
            <a:avLst/>
          </a:prstGeom>
          <a:ln w="3175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/>
          <p:nvPr/>
        </p:nvCxnSpPr>
        <p:spPr>
          <a:xfrm flipV="1">
            <a:off x="2003766" y="5156247"/>
            <a:ext cx="0" cy="459911"/>
          </a:xfrm>
          <a:prstGeom prst="straightConnector1">
            <a:avLst/>
          </a:prstGeom>
          <a:ln w="3175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6" name="Rectangle 105"/>
          <p:cNvSpPr/>
          <p:nvPr/>
        </p:nvSpPr>
        <p:spPr>
          <a:xfrm>
            <a:off x="1367262" y="5308647"/>
            <a:ext cx="1229082" cy="45991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mpd="sng">
            <a:solidFill>
              <a:srgbClr val="000000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dirty="0"/>
          </a:p>
        </p:txBody>
      </p:sp>
      <p:cxnSp>
        <p:nvCxnSpPr>
          <p:cNvPr id="107" name="Straight Arrow Connector 106"/>
          <p:cNvCxnSpPr/>
          <p:nvPr/>
        </p:nvCxnSpPr>
        <p:spPr>
          <a:xfrm flipV="1">
            <a:off x="1726303" y="5308647"/>
            <a:ext cx="0" cy="459911"/>
          </a:xfrm>
          <a:prstGeom prst="straightConnector1">
            <a:avLst/>
          </a:prstGeom>
          <a:ln w="3175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/>
          <p:nvPr/>
        </p:nvCxnSpPr>
        <p:spPr>
          <a:xfrm flipV="1">
            <a:off x="2156166" y="5308647"/>
            <a:ext cx="0" cy="459911"/>
          </a:xfrm>
          <a:prstGeom prst="straightConnector1">
            <a:avLst/>
          </a:prstGeom>
          <a:ln w="3175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9" name="Rectangle 108"/>
          <p:cNvSpPr/>
          <p:nvPr/>
        </p:nvSpPr>
        <p:spPr>
          <a:xfrm>
            <a:off x="1519662" y="5461047"/>
            <a:ext cx="1229082" cy="45991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mpd="sng">
            <a:solidFill>
              <a:srgbClr val="000000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dirty="0"/>
          </a:p>
        </p:txBody>
      </p:sp>
      <p:cxnSp>
        <p:nvCxnSpPr>
          <p:cNvPr id="110" name="Straight Arrow Connector 109"/>
          <p:cNvCxnSpPr/>
          <p:nvPr/>
        </p:nvCxnSpPr>
        <p:spPr>
          <a:xfrm flipV="1">
            <a:off x="1878703" y="5461047"/>
            <a:ext cx="0" cy="459911"/>
          </a:xfrm>
          <a:prstGeom prst="straightConnector1">
            <a:avLst/>
          </a:prstGeom>
          <a:ln w="3175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/>
          <p:nvPr/>
        </p:nvCxnSpPr>
        <p:spPr>
          <a:xfrm flipV="1">
            <a:off x="2308566" y="5461047"/>
            <a:ext cx="0" cy="459911"/>
          </a:xfrm>
          <a:prstGeom prst="straightConnector1">
            <a:avLst/>
          </a:prstGeom>
          <a:ln w="3175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2" name="Rectangle 111"/>
          <p:cNvSpPr/>
          <p:nvPr/>
        </p:nvSpPr>
        <p:spPr>
          <a:xfrm>
            <a:off x="1672062" y="5613447"/>
            <a:ext cx="1229082" cy="45991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mpd="sng">
            <a:solidFill>
              <a:srgbClr val="000000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dirty="0"/>
          </a:p>
        </p:txBody>
      </p:sp>
      <p:cxnSp>
        <p:nvCxnSpPr>
          <p:cNvPr id="113" name="Straight Arrow Connector 112"/>
          <p:cNvCxnSpPr/>
          <p:nvPr/>
        </p:nvCxnSpPr>
        <p:spPr>
          <a:xfrm flipV="1">
            <a:off x="2031103" y="5613447"/>
            <a:ext cx="0" cy="459911"/>
          </a:xfrm>
          <a:prstGeom prst="straightConnector1">
            <a:avLst/>
          </a:prstGeom>
          <a:ln w="3175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 flipV="1">
            <a:off x="2460966" y="5613447"/>
            <a:ext cx="0" cy="459911"/>
          </a:xfrm>
          <a:prstGeom prst="straightConnector1">
            <a:avLst/>
          </a:prstGeom>
          <a:ln w="3175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5" name="Rectangle 114"/>
          <p:cNvSpPr/>
          <p:nvPr/>
        </p:nvSpPr>
        <p:spPr>
          <a:xfrm>
            <a:off x="1824462" y="5765847"/>
            <a:ext cx="1229082" cy="45991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mpd="sng">
            <a:solidFill>
              <a:srgbClr val="000000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dirty="0"/>
          </a:p>
        </p:txBody>
      </p:sp>
      <p:cxnSp>
        <p:nvCxnSpPr>
          <p:cNvPr id="116" name="Straight Arrow Connector 115"/>
          <p:cNvCxnSpPr/>
          <p:nvPr/>
        </p:nvCxnSpPr>
        <p:spPr>
          <a:xfrm flipV="1">
            <a:off x="2183503" y="5765847"/>
            <a:ext cx="0" cy="459911"/>
          </a:xfrm>
          <a:prstGeom prst="straightConnector1">
            <a:avLst/>
          </a:prstGeom>
          <a:ln w="3175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/>
          <p:nvPr/>
        </p:nvCxnSpPr>
        <p:spPr>
          <a:xfrm flipV="1">
            <a:off x="2613366" y="5765847"/>
            <a:ext cx="0" cy="459911"/>
          </a:xfrm>
          <a:prstGeom prst="straightConnector1">
            <a:avLst/>
          </a:prstGeom>
          <a:ln w="3175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endCxn id="123" idx="1"/>
          </p:cNvCxnSpPr>
          <p:nvPr/>
        </p:nvCxnSpPr>
        <p:spPr>
          <a:xfrm>
            <a:off x="3135333" y="5616158"/>
            <a:ext cx="1533803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3" name="Rectangle 122"/>
          <p:cNvSpPr/>
          <p:nvPr/>
        </p:nvSpPr>
        <p:spPr>
          <a:xfrm>
            <a:off x="4669136" y="5197908"/>
            <a:ext cx="1466274" cy="83649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mpd="sng">
            <a:solidFill>
              <a:srgbClr val="000000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K-means</a:t>
            </a:r>
          </a:p>
        </p:txBody>
      </p:sp>
      <p:cxnSp>
        <p:nvCxnSpPr>
          <p:cNvPr id="127" name="Straight Arrow Connector 126"/>
          <p:cNvCxnSpPr>
            <a:stCxn id="123" idx="3"/>
          </p:cNvCxnSpPr>
          <p:nvPr/>
        </p:nvCxnSpPr>
        <p:spPr>
          <a:xfrm>
            <a:off x="6135410" y="5616158"/>
            <a:ext cx="556131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2" name="Hexagon 131"/>
          <p:cNvSpPr/>
          <p:nvPr/>
        </p:nvSpPr>
        <p:spPr>
          <a:xfrm>
            <a:off x="6858910" y="5068187"/>
            <a:ext cx="710858" cy="612809"/>
          </a:xfrm>
          <a:prstGeom prst="hexagon">
            <a:avLst/>
          </a:prstGeom>
          <a:solidFill>
            <a:schemeClr val="bg1"/>
          </a:solidFill>
          <a:ln w="6350" cmpd="sng">
            <a:solidFill>
              <a:schemeClr val="tx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134" name="Hexagon 133"/>
          <p:cNvSpPr/>
          <p:nvPr/>
        </p:nvSpPr>
        <p:spPr>
          <a:xfrm>
            <a:off x="7366739" y="5068187"/>
            <a:ext cx="710858" cy="612809"/>
          </a:xfrm>
          <a:prstGeom prst="hexagon">
            <a:avLst/>
          </a:prstGeom>
          <a:solidFill>
            <a:schemeClr val="bg1"/>
          </a:solidFill>
          <a:ln w="6350" cmpd="sng">
            <a:solidFill>
              <a:schemeClr val="tx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135" name="Hexagon 134"/>
          <p:cNvSpPr/>
          <p:nvPr/>
        </p:nvSpPr>
        <p:spPr>
          <a:xfrm>
            <a:off x="7291665" y="5468707"/>
            <a:ext cx="710858" cy="612809"/>
          </a:xfrm>
          <a:prstGeom prst="hexagon">
            <a:avLst/>
          </a:prstGeom>
          <a:solidFill>
            <a:schemeClr val="bg1"/>
          </a:solidFill>
          <a:ln w="6350" cmpd="sng">
            <a:solidFill>
              <a:schemeClr val="tx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136" name="Hexagon 135"/>
          <p:cNvSpPr/>
          <p:nvPr/>
        </p:nvSpPr>
        <p:spPr>
          <a:xfrm>
            <a:off x="6827004" y="5475838"/>
            <a:ext cx="710858" cy="612809"/>
          </a:xfrm>
          <a:prstGeom prst="hexagon">
            <a:avLst/>
          </a:prstGeom>
          <a:solidFill>
            <a:schemeClr val="bg1"/>
          </a:solidFill>
          <a:ln w="6350" cmpd="sng">
            <a:solidFill>
              <a:schemeClr val="tx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6871625" y="4615155"/>
            <a:ext cx="1250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SS-Patterns</a:t>
            </a:r>
            <a:endParaRPr lang="en-US" dirty="0"/>
          </a:p>
        </p:txBody>
      </p:sp>
      <p:sp>
        <p:nvSpPr>
          <p:cNvPr id="138" name="TextBox 137"/>
          <p:cNvSpPr txBox="1"/>
          <p:nvPr/>
        </p:nvSpPr>
        <p:spPr>
          <a:xfrm>
            <a:off x="722007" y="6231324"/>
            <a:ext cx="2868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SentiCircle’s</a:t>
            </a:r>
            <a:r>
              <a:rPr lang="en-US" dirty="0" smtClean="0"/>
              <a:t> Feature Vectors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97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24058" y="2224996"/>
            <a:ext cx="3299883" cy="1848075"/>
          </a:xfrm>
        </p:spPr>
        <p:txBody>
          <a:bodyPr>
            <a:normAutofit fontScale="90000"/>
          </a:bodyPr>
          <a:lstStyle/>
          <a:p>
            <a:pPr algn="l"/>
            <a:r>
              <a:rPr lang="en-US" sz="15000" dirty="0" err="1" smtClean="0">
                <a:solidFill>
                  <a:schemeClr val="accent5">
                    <a:lumMod val="50000"/>
                  </a:schemeClr>
                </a:solidFill>
              </a:rPr>
              <a:t>O</a:t>
            </a:r>
            <a:r>
              <a:rPr lang="en-US" sz="5300" dirty="0" err="1" smtClean="0"/>
              <a:t>utLine</a:t>
            </a:r>
            <a:endParaRPr lang="en-US" sz="5300" dirty="0"/>
          </a:p>
        </p:txBody>
      </p:sp>
      <p:sp>
        <p:nvSpPr>
          <p:cNvPr id="4" name="Rectangle 3"/>
          <p:cNvSpPr/>
          <p:nvPr/>
        </p:nvSpPr>
        <p:spPr>
          <a:xfrm>
            <a:off x="-1" y="0"/>
            <a:ext cx="6066667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algn="ctr">
              <a:spcBef>
                <a:spcPct val="0"/>
              </a:spcBef>
            </a:pPr>
            <a:endParaRPr lang="en-US" sz="66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42" y="488461"/>
            <a:ext cx="6205916" cy="6467231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Font typeface="Courier New"/>
              <a:buChar char="o"/>
            </a:pPr>
            <a:r>
              <a:rPr lang="en-US" sz="3000" dirty="0">
                <a:solidFill>
                  <a:schemeClr val="bg1">
                    <a:lumMod val="95000"/>
                  </a:schemeClr>
                </a:solidFill>
              </a:rPr>
              <a:t>Sentiment </a:t>
            </a:r>
            <a:r>
              <a:rPr lang="en-US" sz="3000" dirty="0" smtClean="0">
                <a:solidFill>
                  <a:schemeClr val="bg1">
                    <a:lumMod val="95000"/>
                  </a:schemeClr>
                </a:solidFill>
              </a:rPr>
              <a:t>Analysis</a:t>
            </a:r>
            <a:endParaRPr lang="en-US" sz="30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lnSpc>
                <a:spcPct val="150000"/>
              </a:lnSpc>
              <a:buFont typeface="Courier New"/>
              <a:buChar char="o"/>
            </a:pPr>
            <a:r>
              <a:rPr lang="en-US" sz="3000" dirty="0" smtClean="0">
                <a:solidFill>
                  <a:schemeClr val="bg1">
                    <a:lumMod val="95000"/>
                  </a:schemeClr>
                </a:solidFill>
              </a:rPr>
              <a:t>Traditional Sentiment Analysis</a:t>
            </a:r>
          </a:p>
          <a:p>
            <a:pPr>
              <a:lnSpc>
                <a:spcPct val="150000"/>
              </a:lnSpc>
              <a:buFont typeface="Courier New"/>
              <a:buChar char="o"/>
            </a:pPr>
            <a:r>
              <a:rPr lang="en-US" sz="3000" dirty="0" smtClean="0">
                <a:solidFill>
                  <a:schemeClr val="bg1">
                    <a:lumMod val="95000"/>
                  </a:schemeClr>
                </a:solidFill>
              </a:rPr>
              <a:t>Pattern-based Sentiment Analysis </a:t>
            </a:r>
          </a:p>
          <a:p>
            <a:pPr>
              <a:lnSpc>
                <a:spcPct val="150000"/>
              </a:lnSpc>
              <a:buFont typeface="Courier New"/>
              <a:buChar char="o"/>
            </a:pPr>
            <a:r>
              <a:rPr lang="en-US" sz="3000" dirty="0" smtClean="0">
                <a:solidFill>
                  <a:schemeClr val="bg1">
                    <a:lumMod val="95000"/>
                  </a:schemeClr>
                </a:solidFill>
              </a:rPr>
              <a:t>Semantic Sentiment Patterns</a:t>
            </a:r>
          </a:p>
          <a:p>
            <a:pPr>
              <a:lnSpc>
                <a:spcPct val="150000"/>
              </a:lnSpc>
              <a:buFont typeface="Courier New"/>
              <a:buChar char="o"/>
            </a:pPr>
            <a:r>
              <a:rPr lang="en-US" sz="3000" dirty="0" smtClean="0">
                <a:solidFill>
                  <a:schemeClr val="bg1">
                    <a:lumMod val="95000"/>
                  </a:schemeClr>
                </a:solidFill>
              </a:rPr>
              <a:t>Evaluation</a:t>
            </a:r>
          </a:p>
          <a:p>
            <a:pPr>
              <a:lnSpc>
                <a:spcPct val="150000"/>
              </a:lnSpc>
              <a:buFont typeface="Courier New"/>
              <a:buChar char="o"/>
            </a:pPr>
            <a:r>
              <a:rPr lang="en-US" sz="3000" dirty="0" smtClean="0">
                <a:solidFill>
                  <a:schemeClr val="bg1">
                    <a:lumMod val="95000"/>
                  </a:schemeClr>
                </a:solidFill>
              </a:rPr>
              <a:t>Results</a:t>
            </a:r>
          </a:p>
          <a:p>
            <a:pPr>
              <a:lnSpc>
                <a:spcPct val="150000"/>
              </a:lnSpc>
              <a:buFont typeface="Courier New"/>
              <a:buChar char="o"/>
            </a:pPr>
            <a:r>
              <a:rPr lang="en-US" sz="3000" dirty="0" smtClean="0">
                <a:solidFill>
                  <a:schemeClr val="bg1">
                    <a:lumMod val="95000"/>
                  </a:schemeClr>
                </a:solidFill>
              </a:rPr>
              <a:t>Conclusion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-762000" y="72571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014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0"/>
            <a:ext cx="9144000" cy="1744918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13" name="Hexagon 12"/>
          <p:cNvSpPr/>
          <p:nvPr/>
        </p:nvSpPr>
        <p:spPr>
          <a:xfrm>
            <a:off x="489088" y="3618841"/>
            <a:ext cx="710858" cy="612809"/>
          </a:xfrm>
          <a:prstGeom prst="hexagon">
            <a:avLst/>
          </a:prstGeom>
          <a:solidFill>
            <a:schemeClr val="bg1"/>
          </a:solidFill>
          <a:ln w="6350" cmpd="sng">
            <a:solidFill>
              <a:schemeClr val="tx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14" name="Hexagon 13"/>
          <p:cNvSpPr/>
          <p:nvPr/>
        </p:nvSpPr>
        <p:spPr>
          <a:xfrm>
            <a:off x="996917" y="4051581"/>
            <a:ext cx="710858" cy="612809"/>
          </a:xfrm>
          <a:prstGeom prst="hexagon">
            <a:avLst/>
          </a:prstGeom>
          <a:solidFill>
            <a:schemeClr val="bg1"/>
          </a:solidFill>
          <a:ln w="6350" cmpd="sng">
            <a:solidFill>
              <a:schemeClr val="tx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15" name="Hexagon 14"/>
          <p:cNvSpPr/>
          <p:nvPr/>
        </p:nvSpPr>
        <p:spPr>
          <a:xfrm>
            <a:off x="996917" y="3727193"/>
            <a:ext cx="710858" cy="612809"/>
          </a:xfrm>
          <a:prstGeom prst="hexagon">
            <a:avLst/>
          </a:prstGeom>
          <a:solidFill>
            <a:schemeClr val="bg1"/>
          </a:solidFill>
          <a:ln w="6350" cmpd="sng">
            <a:solidFill>
              <a:schemeClr val="tx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16" name="Hexagon 15"/>
          <p:cNvSpPr/>
          <p:nvPr/>
        </p:nvSpPr>
        <p:spPr>
          <a:xfrm>
            <a:off x="489088" y="3925245"/>
            <a:ext cx="710858" cy="612809"/>
          </a:xfrm>
          <a:prstGeom prst="hexagon">
            <a:avLst/>
          </a:prstGeom>
          <a:solidFill>
            <a:schemeClr val="bg1"/>
          </a:solidFill>
          <a:ln w="6350" cmpd="sng">
            <a:solidFill>
              <a:schemeClr val="tx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3235922"/>
            <a:ext cx="1250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SS-Patterns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825233" y="4089101"/>
            <a:ext cx="746787" cy="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2572020" y="3450785"/>
            <a:ext cx="1727938" cy="1197309"/>
          </a:xfrm>
          <a:prstGeom prst="rect">
            <a:avLst/>
          </a:prstGeom>
          <a:ln w="3175" cmpd="sng"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Training Sentiment Classifiers</a:t>
            </a:r>
            <a:endParaRPr lang="en-US" dirty="0"/>
          </a:p>
        </p:txBody>
      </p:sp>
      <p:cxnSp>
        <p:nvCxnSpPr>
          <p:cNvPr id="26" name="Elbow Connector 25"/>
          <p:cNvCxnSpPr>
            <a:stCxn id="21" idx="3"/>
            <a:endCxn id="29" idx="1"/>
          </p:cNvCxnSpPr>
          <p:nvPr/>
        </p:nvCxnSpPr>
        <p:spPr>
          <a:xfrm flipV="1">
            <a:off x="4299958" y="2981495"/>
            <a:ext cx="1400585" cy="1067945"/>
          </a:xfrm>
          <a:prstGeom prst="bentConnector3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5700543" y="2631013"/>
            <a:ext cx="3231283" cy="700964"/>
          </a:xfrm>
          <a:prstGeom prst="rect">
            <a:avLst/>
          </a:prstGeom>
          <a:ln w="3175" cmpd="sng"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Entity-level Sentiment Analysis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5700543" y="4741492"/>
            <a:ext cx="3231283" cy="700964"/>
          </a:xfrm>
          <a:prstGeom prst="rect">
            <a:avLst/>
          </a:prstGeom>
          <a:ln w="3175" cmpd="sng"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Tweet-level Sentiment Analysis</a:t>
            </a:r>
            <a:endParaRPr lang="en-US" dirty="0"/>
          </a:p>
        </p:txBody>
      </p:sp>
      <p:cxnSp>
        <p:nvCxnSpPr>
          <p:cNvPr id="31" name="Elbow Connector 30"/>
          <p:cNvCxnSpPr>
            <a:stCxn id="21" idx="3"/>
            <a:endCxn id="30" idx="1"/>
          </p:cNvCxnSpPr>
          <p:nvPr/>
        </p:nvCxnSpPr>
        <p:spPr>
          <a:xfrm>
            <a:off x="4299958" y="4049440"/>
            <a:ext cx="1400585" cy="1042534"/>
          </a:xfrm>
          <a:prstGeom prst="bentConnector3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5700543" y="3353571"/>
            <a:ext cx="32604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</a:rPr>
              <a:t>Detect the sentiment (Positive, Negative, Neutral) of named entities extracted from tweets</a:t>
            </a:r>
            <a:endParaRPr lang="en-US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700543" y="5442456"/>
            <a:ext cx="32604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Detect the overall sentiment (Positive,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egative) of  a tweet.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91889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Content Placeholder 2"/>
          <p:cNvSpPr>
            <a:spLocks noGrp="1"/>
          </p:cNvSpPr>
          <p:nvPr>
            <p:ph idx="1"/>
          </p:nvPr>
        </p:nvSpPr>
        <p:spPr>
          <a:xfrm>
            <a:off x="457200" y="1274644"/>
            <a:ext cx="8229600" cy="45349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 smtClean="0">
                <a:solidFill>
                  <a:schemeClr val="bg2">
                    <a:lumMod val="25000"/>
                  </a:schemeClr>
                </a:solidFill>
              </a:rPr>
              <a:t>Sentiment Classifiers</a:t>
            </a:r>
            <a:endParaRPr lang="en-US" sz="3600" dirty="0" smtClean="0">
              <a:solidFill>
                <a:schemeClr val="bg2">
                  <a:lumMod val="25000"/>
                </a:schemeClr>
              </a:solidFill>
            </a:endParaRPr>
          </a:p>
          <a:p>
            <a:pPr marL="1143000" lvl="1" indent="-742950"/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Tweet-Level</a:t>
            </a:r>
          </a:p>
          <a:p>
            <a:pPr marL="1543050" lvl="2" indent="-742950"/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Maximum Entropy (</a:t>
            </a:r>
            <a:r>
              <a:rPr lang="en-US" sz="3200" dirty="0" err="1" smtClean="0">
                <a:solidFill>
                  <a:schemeClr val="bg2">
                    <a:lumMod val="25000"/>
                  </a:schemeClr>
                </a:solidFill>
              </a:rPr>
              <a:t>MaxEnt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)</a:t>
            </a:r>
          </a:p>
          <a:p>
            <a:pPr marL="1543050" lvl="2" indent="-742950"/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Naïve Bayes (NB)</a:t>
            </a:r>
          </a:p>
          <a:p>
            <a:pPr marL="1543050" lvl="2" indent="-742950"/>
            <a:endParaRPr lang="en-US" sz="3200" dirty="0">
              <a:solidFill>
                <a:schemeClr val="bg2">
                  <a:lumMod val="25000"/>
                </a:schemeClr>
              </a:solidFill>
            </a:endParaRPr>
          </a:p>
          <a:p>
            <a:pPr marL="1143000" lvl="1" indent="-742950"/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Entity-Level</a:t>
            </a:r>
          </a:p>
          <a:p>
            <a:pPr marL="1543050" lvl="2" indent="-742950"/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MLE Classifier </a:t>
            </a:r>
          </a:p>
          <a:p>
            <a:pPr marL="1143000" lvl="1" indent="-742950"/>
            <a:endParaRPr lang="en-US" sz="3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2" name="Content Placeholder 2"/>
          <p:cNvSpPr txBox="1">
            <a:spLocks/>
          </p:cNvSpPr>
          <p:nvPr/>
        </p:nvSpPr>
        <p:spPr>
          <a:xfrm>
            <a:off x="457200" y="4270273"/>
            <a:ext cx="8229600" cy="808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40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0"/>
            <a:ext cx="9144000" cy="966683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 smtClean="0"/>
              <a:t>Evaluation Setup (1)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603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Content Placeholder 2"/>
          <p:cNvSpPr>
            <a:spLocks noGrp="1"/>
          </p:cNvSpPr>
          <p:nvPr>
            <p:ph idx="1"/>
          </p:nvPr>
        </p:nvSpPr>
        <p:spPr>
          <a:xfrm>
            <a:off x="0" y="1103949"/>
            <a:ext cx="8229600" cy="67767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4000" b="1" dirty="0" smtClean="0">
                <a:solidFill>
                  <a:schemeClr val="bg2">
                    <a:lumMod val="25000"/>
                  </a:schemeClr>
                </a:solidFill>
              </a:rPr>
              <a:t>Datasets</a:t>
            </a:r>
          </a:p>
          <a:p>
            <a:pPr marL="400050" lvl="1" indent="0">
              <a:buNone/>
            </a:pPr>
            <a:endParaRPr lang="en-US" sz="3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2" name="Content Placeholder 2"/>
          <p:cNvSpPr txBox="1">
            <a:spLocks/>
          </p:cNvSpPr>
          <p:nvPr/>
        </p:nvSpPr>
        <p:spPr>
          <a:xfrm>
            <a:off x="457200" y="4270273"/>
            <a:ext cx="8229600" cy="808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40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966683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 smtClean="0"/>
              <a:t>Evaluation Setup (2)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508" y="1781627"/>
            <a:ext cx="6360949" cy="201860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7508" y="4101606"/>
            <a:ext cx="5957142" cy="1955047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0" y="1864906"/>
            <a:ext cx="2454829" cy="787378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sz="2800" dirty="0" smtClean="0"/>
              <a:t>Tweet-level</a:t>
            </a:r>
            <a:endParaRPr lang="en-US" sz="2800" dirty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4199478"/>
            <a:ext cx="2588846" cy="787378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sz="2800" dirty="0" smtClean="0"/>
              <a:t>Entity-Level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146540" y="5079130"/>
            <a:ext cx="21492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58 manually annotated named entities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283307" y="2652284"/>
            <a:ext cx="1910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9 Twitter datasets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19734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Content Placeholder 2"/>
          <p:cNvSpPr>
            <a:spLocks noGrp="1"/>
          </p:cNvSpPr>
          <p:nvPr>
            <p:ph idx="1"/>
          </p:nvPr>
        </p:nvSpPr>
        <p:spPr>
          <a:xfrm>
            <a:off x="0" y="1070933"/>
            <a:ext cx="8402457" cy="7629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 smtClean="0">
                <a:solidFill>
                  <a:schemeClr val="bg2">
                    <a:lumMod val="25000"/>
                  </a:schemeClr>
                </a:solidFill>
              </a:rPr>
              <a:t>Baseline Features</a:t>
            </a:r>
          </a:p>
          <a:p>
            <a:pPr marL="1143000" lvl="1" indent="-742950"/>
            <a:endParaRPr lang="en-US" sz="3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2" name="Content Placeholder 2"/>
          <p:cNvSpPr txBox="1">
            <a:spLocks/>
          </p:cNvSpPr>
          <p:nvPr/>
        </p:nvSpPr>
        <p:spPr>
          <a:xfrm>
            <a:off x="457200" y="4270273"/>
            <a:ext cx="8229600" cy="808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40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144000" cy="1070933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 smtClean="0"/>
              <a:t>Evaluation Setup (3)</a:t>
            </a:r>
            <a:endParaRPr lang="en-US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6594764"/>
              </p:ext>
            </p:extLst>
          </p:nvPr>
        </p:nvGraphicFramePr>
        <p:xfrm>
          <a:off x="457200" y="2166060"/>
          <a:ext cx="8229600" cy="214884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2743200"/>
                <a:gridCol w="5486400"/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sz="2000" b="1" dirty="0" smtClean="0"/>
                        <a:t>Syntactic</a:t>
                      </a:r>
                      <a:r>
                        <a:rPr lang="en-US" sz="2000" b="1" baseline="0" dirty="0" smtClean="0"/>
                        <a:t> Features</a:t>
                      </a:r>
                      <a:endParaRPr lang="en-US" sz="2000" b="1" dirty="0"/>
                    </a:p>
                  </a:txBody>
                  <a:tcP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Unigrams</a:t>
                      </a:r>
                      <a:r>
                        <a:rPr lang="en-US" b="1" baseline="0" dirty="0" smtClean="0"/>
                        <a:t> 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Individual unique terms </a:t>
                      </a:r>
                      <a:r>
                        <a:rPr lang="en-US" baseline="0" dirty="0" smtClean="0"/>
                        <a:t>in tweets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POS Features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Words’ part-of-speech tags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Twitter</a:t>
                      </a:r>
                      <a:r>
                        <a:rPr lang="en-US" b="1" baseline="0" dirty="0" smtClean="0"/>
                        <a:t> Features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User</a:t>
                      </a:r>
                      <a:r>
                        <a:rPr lang="en-US" baseline="0" dirty="0" smtClean="0"/>
                        <a:t>names, emoticons, </a:t>
                      </a:r>
                      <a:r>
                        <a:rPr lang="en-US" baseline="0" dirty="0" err="1" smtClean="0"/>
                        <a:t>hashtags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etc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/>
                        <a:t>Lexicon</a:t>
                      </a:r>
                      <a:r>
                        <a:rPr lang="en-US" b="1" baseline="0" dirty="0" smtClean="0"/>
                        <a:t> Features</a:t>
                      </a:r>
                      <a:endParaRPr lang="en-US" b="1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Prior</a:t>
                      </a:r>
                      <a:r>
                        <a:rPr lang="en-US" baseline="0" dirty="0" smtClean="0"/>
                        <a:t> sentiment of words in a given sentiment lexicon(e.g., great-&gt;positive, destroy-&gt;negative) 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1556357"/>
              </p:ext>
            </p:extLst>
          </p:nvPr>
        </p:nvGraphicFramePr>
        <p:xfrm>
          <a:off x="457200" y="4629746"/>
          <a:ext cx="8229600" cy="1407160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2743200"/>
                <a:gridCol w="5486400"/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sz="2000" b="1" dirty="0" smtClean="0"/>
                        <a:t>Semantic</a:t>
                      </a:r>
                      <a:r>
                        <a:rPr lang="en-US" sz="2000" b="1" baseline="0" dirty="0" smtClean="0"/>
                        <a:t> Features</a:t>
                      </a:r>
                      <a:endParaRPr lang="en-US" sz="2000" b="1" dirty="0"/>
                    </a:p>
                  </a:txBody>
                  <a:tcPr>
                    <a:solidFill>
                      <a:schemeClr val="accent5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LDA-Topic</a:t>
                      </a:r>
                      <a:r>
                        <a:rPr lang="en-US" b="1" baseline="0" dirty="0" smtClean="0"/>
                        <a:t> Features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Topic</a:t>
                      </a:r>
                      <a:r>
                        <a:rPr lang="en-US" baseline="0" dirty="0" smtClean="0"/>
                        <a:t>s generated by LDA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Semantic</a:t>
                      </a:r>
                      <a:r>
                        <a:rPr lang="en-US" b="1" baseline="0" dirty="0" smtClean="0"/>
                        <a:t> Concepts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Semantic</a:t>
                      </a:r>
                      <a:r>
                        <a:rPr lang="en-US" baseline="0" dirty="0" smtClean="0"/>
                        <a:t> concepts of named entities in tweets (e.g., Obama -&gt; Person, London -&gt; City)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5703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2293502"/>
            <a:ext cx="9143998" cy="1658525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Results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0018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744918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 smtClean="0"/>
              <a:t>Tweet-Level Sentiment Analysis (1)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839059"/>
            <a:ext cx="8229600" cy="94517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The baseline model is a sentiment classifier trained from word unigram features.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92" y="3111499"/>
            <a:ext cx="8995708" cy="1509347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4849936"/>
            <a:ext cx="8229600" cy="94517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MaxEnt</a:t>
            </a:r>
            <a:r>
              <a:rPr lang="en-US" dirty="0" smtClean="0"/>
              <a:t> outperforms NB in average Accuracy and F1-measure</a:t>
            </a:r>
          </a:p>
        </p:txBody>
      </p:sp>
    </p:spTree>
    <p:extLst>
      <p:ext uri="{BB962C8B-B14F-4D97-AF65-F5344CB8AC3E}">
        <p14:creationId xmlns:p14="http://schemas.microsoft.com/office/powerpoint/2010/main" val="2807623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744918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 smtClean="0"/>
              <a:t>Tweet-Level Sentiment Analysis (2)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01479"/>
            <a:ext cx="8970875" cy="3259908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53871" y="5637468"/>
            <a:ext cx="8236471" cy="6668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aseline="30000" dirty="0"/>
              <a:t>Win/Loss in Accuracy and F-measure of using different features for sentiment </a:t>
            </a:r>
            <a:r>
              <a:rPr lang="en-US" sz="2800" baseline="30000" dirty="0" smtClean="0"/>
              <a:t>classification </a:t>
            </a:r>
            <a:r>
              <a:rPr lang="en-US" sz="2800" baseline="30000" dirty="0"/>
              <a:t>on all nine datasets.</a:t>
            </a:r>
            <a:endParaRPr lang="en-US" sz="2800" dirty="0"/>
          </a:p>
        </p:txBody>
      </p:sp>
      <p:sp>
        <p:nvSpPr>
          <p:cNvPr id="2" name="Rectangle 1"/>
          <p:cNvSpPr/>
          <p:nvPr/>
        </p:nvSpPr>
        <p:spPr>
          <a:xfrm>
            <a:off x="1154626" y="4887347"/>
            <a:ext cx="7440926" cy="218071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197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744918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 smtClean="0"/>
              <a:t>Entity-Level Sentiment Analysis</a:t>
            </a:r>
            <a:endParaRPr lang="en-US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35060739"/>
              </p:ext>
            </p:extLst>
          </p:nvPr>
        </p:nvGraphicFramePr>
        <p:xfrm>
          <a:off x="820615" y="2998827"/>
          <a:ext cx="7541358" cy="36324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436192" y="2090912"/>
            <a:ext cx="84818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SS-Patterns produce 6.31</a:t>
            </a:r>
            <a:r>
              <a:rPr lang="en-US" dirty="0"/>
              <a:t>% and 7.5% higher accuracy and F-measure </a:t>
            </a:r>
            <a:r>
              <a:rPr lang="en-US" dirty="0" smtClean="0"/>
              <a:t>than other features 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0081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260231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 smtClean="0"/>
              <a:t>Within-Pattern Sentiment Consistency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00538" y="191476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00538" y="1609969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Refers to the percentage of words having similar sentiment within a given pattern.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Strongly consistent patterns are those whose terms have similar sentiment.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8176" y="2934187"/>
            <a:ext cx="4642516" cy="758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4966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260231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 smtClean="0"/>
              <a:t>Within-Pattern Sentiment Consistency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00538" y="191476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00538" y="1395047"/>
            <a:ext cx="8229600" cy="1291492"/>
          </a:xfrm>
        </p:spPr>
        <p:txBody>
          <a:bodyPr>
            <a:normAutofit/>
          </a:bodyPr>
          <a:lstStyle/>
          <a:p>
            <a:r>
              <a:rPr lang="en-US" dirty="0" smtClean="0"/>
              <a:t>STS-Entity Dataset: </a:t>
            </a:r>
          </a:p>
          <a:p>
            <a:pPr lvl="1"/>
            <a:r>
              <a:rPr lang="en-US" b="1" dirty="0" smtClean="0"/>
              <a:t>58 Entities</a:t>
            </a:r>
            <a:r>
              <a:rPr lang="en-US" dirty="0" smtClean="0"/>
              <a:t>					</a:t>
            </a:r>
            <a:r>
              <a:rPr lang="en-US" b="1" dirty="0" smtClean="0"/>
              <a:t>14 SS-Patterns</a:t>
            </a:r>
            <a:endParaRPr lang="en-US" b="1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999778" y="2284100"/>
            <a:ext cx="1350324" cy="1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consistency3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8652" y="2686539"/>
            <a:ext cx="3319501" cy="245305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194" y="2686539"/>
            <a:ext cx="5107168" cy="186299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232944" y="5200353"/>
            <a:ext cx="29849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Consistency(</a:t>
            </a:r>
            <a:r>
              <a:rPr lang="en-US" b="1" dirty="0" smtClean="0"/>
              <a:t>Pattern5</a:t>
            </a:r>
            <a:r>
              <a:rPr lang="en-US" dirty="0" smtClean="0"/>
              <a:t>) = 50%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32944" y="4679461"/>
            <a:ext cx="32772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Consistency(</a:t>
            </a:r>
            <a:r>
              <a:rPr lang="en-US" b="1" dirty="0" smtClean="0"/>
              <a:t>Pattern12</a:t>
            </a:r>
            <a:r>
              <a:rPr lang="en-US" dirty="0" smtClean="0"/>
              <a:t>) = 88.89</a:t>
            </a:r>
            <a:r>
              <a:rPr lang="en-US" dirty="0"/>
              <a:t>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2944" y="5765745"/>
            <a:ext cx="82979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Average Sentiment Consistency (14 SS-Patterns) = 88%</a:t>
            </a:r>
            <a:endParaRPr lang="en-US" sz="28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3614615" y="4677562"/>
            <a:ext cx="2140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281D63"/>
                </a:solidFill>
              </a:rPr>
              <a:t>(Strongly Consistent)</a:t>
            </a:r>
            <a:endParaRPr lang="en-US" dirty="0">
              <a:solidFill>
                <a:srgbClr val="281D63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614615" y="5202416"/>
            <a:ext cx="1967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281D63"/>
                </a:solidFill>
              </a:rPr>
              <a:t>(Poorly Consistent)</a:t>
            </a:r>
            <a:endParaRPr lang="en-US" dirty="0">
              <a:solidFill>
                <a:srgbClr val="281D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930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20"/>
          <p:cNvSpPr/>
          <p:nvPr/>
        </p:nvSpPr>
        <p:spPr>
          <a:xfrm rot="5400000">
            <a:off x="6808898" y="3734791"/>
            <a:ext cx="1491420" cy="2634828"/>
          </a:xfrm>
          <a:custGeom>
            <a:avLst/>
            <a:gdLst>
              <a:gd name="connsiteX0" fmla="*/ 2477772 w 2646509"/>
              <a:gd name="connsiteY0" fmla="*/ 71044 h 1515982"/>
              <a:gd name="connsiteX1" fmla="*/ 2477772 w 2646509"/>
              <a:gd name="connsiteY1" fmla="*/ 71044 h 1515982"/>
              <a:gd name="connsiteX2" fmla="*/ 2388963 w 2646509"/>
              <a:gd name="connsiteY2" fmla="*/ 17761 h 1515982"/>
              <a:gd name="connsiteX3" fmla="*/ 2335678 w 2646509"/>
              <a:gd name="connsiteY3" fmla="*/ 0 h 1515982"/>
              <a:gd name="connsiteX4" fmla="*/ 2007084 w 2646509"/>
              <a:gd name="connsiteY4" fmla="*/ 8880 h 1515982"/>
              <a:gd name="connsiteX5" fmla="*/ 1971560 w 2646509"/>
              <a:gd name="connsiteY5" fmla="*/ 17761 h 1515982"/>
              <a:gd name="connsiteX6" fmla="*/ 1722895 w 2646509"/>
              <a:gd name="connsiteY6" fmla="*/ 26642 h 1515982"/>
              <a:gd name="connsiteX7" fmla="*/ 1678491 w 2646509"/>
              <a:gd name="connsiteY7" fmla="*/ 44403 h 1515982"/>
              <a:gd name="connsiteX8" fmla="*/ 1642967 w 2646509"/>
              <a:gd name="connsiteY8" fmla="*/ 62164 h 1515982"/>
              <a:gd name="connsiteX9" fmla="*/ 1607443 w 2646509"/>
              <a:gd name="connsiteY9" fmla="*/ 71044 h 1515982"/>
              <a:gd name="connsiteX10" fmla="*/ 1580801 w 2646509"/>
              <a:gd name="connsiteY10" fmla="*/ 79925 h 1515982"/>
              <a:gd name="connsiteX11" fmla="*/ 1438706 w 2646509"/>
              <a:gd name="connsiteY11" fmla="*/ 71044 h 1515982"/>
              <a:gd name="connsiteX12" fmla="*/ 1412064 w 2646509"/>
              <a:gd name="connsiteY12" fmla="*/ 62164 h 1515982"/>
              <a:gd name="connsiteX13" fmla="*/ 1252207 w 2646509"/>
              <a:gd name="connsiteY13" fmla="*/ 71044 h 1515982"/>
              <a:gd name="connsiteX14" fmla="*/ 1216684 w 2646509"/>
              <a:gd name="connsiteY14" fmla="*/ 79925 h 1515982"/>
              <a:gd name="connsiteX15" fmla="*/ 1127875 w 2646509"/>
              <a:gd name="connsiteY15" fmla="*/ 97686 h 1515982"/>
              <a:gd name="connsiteX16" fmla="*/ 1065708 w 2646509"/>
              <a:gd name="connsiteY16" fmla="*/ 115447 h 1515982"/>
              <a:gd name="connsiteX17" fmla="*/ 1039066 w 2646509"/>
              <a:gd name="connsiteY17" fmla="*/ 124328 h 1515982"/>
              <a:gd name="connsiteX18" fmla="*/ 905852 w 2646509"/>
              <a:gd name="connsiteY18" fmla="*/ 115447 h 1515982"/>
              <a:gd name="connsiteX19" fmla="*/ 879209 w 2646509"/>
              <a:gd name="connsiteY19" fmla="*/ 106566 h 1515982"/>
              <a:gd name="connsiteX20" fmla="*/ 825924 w 2646509"/>
              <a:gd name="connsiteY20" fmla="*/ 97686 h 1515982"/>
              <a:gd name="connsiteX21" fmla="*/ 799281 w 2646509"/>
              <a:gd name="connsiteY21" fmla="*/ 88805 h 1515982"/>
              <a:gd name="connsiteX22" fmla="*/ 737115 w 2646509"/>
              <a:gd name="connsiteY22" fmla="*/ 71044 h 1515982"/>
              <a:gd name="connsiteX23" fmla="*/ 577259 w 2646509"/>
              <a:gd name="connsiteY23" fmla="*/ 79925 h 1515982"/>
              <a:gd name="connsiteX24" fmla="*/ 168737 w 2646509"/>
              <a:gd name="connsiteY24" fmla="*/ 88805 h 1515982"/>
              <a:gd name="connsiteX25" fmla="*/ 142094 w 2646509"/>
              <a:gd name="connsiteY25" fmla="*/ 142089 h 1515982"/>
              <a:gd name="connsiteX26" fmla="*/ 124333 w 2646509"/>
              <a:gd name="connsiteY26" fmla="*/ 168730 h 1515982"/>
              <a:gd name="connsiteX27" fmla="*/ 71047 w 2646509"/>
              <a:gd name="connsiteY27" fmla="*/ 230894 h 1515982"/>
              <a:gd name="connsiteX28" fmla="*/ 79928 w 2646509"/>
              <a:gd name="connsiteY28" fmla="*/ 364102 h 1515982"/>
              <a:gd name="connsiteX29" fmla="*/ 88809 w 2646509"/>
              <a:gd name="connsiteY29" fmla="*/ 390744 h 1515982"/>
              <a:gd name="connsiteX30" fmla="*/ 97690 w 2646509"/>
              <a:gd name="connsiteY30" fmla="*/ 435147 h 1515982"/>
              <a:gd name="connsiteX31" fmla="*/ 79928 w 2646509"/>
              <a:gd name="connsiteY31" fmla="*/ 532833 h 1515982"/>
              <a:gd name="connsiteX32" fmla="*/ 71047 w 2646509"/>
              <a:gd name="connsiteY32" fmla="*/ 559474 h 1515982"/>
              <a:gd name="connsiteX33" fmla="*/ 53285 w 2646509"/>
              <a:gd name="connsiteY33" fmla="*/ 621638 h 1515982"/>
              <a:gd name="connsiteX34" fmla="*/ 44404 w 2646509"/>
              <a:gd name="connsiteY34" fmla="*/ 710443 h 1515982"/>
              <a:gd name="connsiteX35" fmla="*/ 35524 w 2646509"/>
              <a:gd name="connsiteY35" fmla="*/ 825890 h 1515982"/>
              <a:gd name="connsiteX36" fmla="*/ 26643 w 2646509"/>
              <a:gd name="connsiteY36" fmla="*/ 852532 h 1515982"/>
              <a:gd name="connsiteX37" fmla="*/ 17762 w 2646509"/>
              <a:gd name="connsiteY37" fmla="*/ 888054 h 1515982"/>
              <a:gd name="connsiteX38" fmla="*/ 0 w 2646509"/>
              <a:gd name="connsiteY38" fmla="*/ 941338 h 1515982"/>
              <a:gd name="connsiteX39" fmla="*/ 8881 w 2646509"/>
              <a:gd name="connsiteY39" fmla="*/ 1065665 h 1515982"/>
              <a:gd name="connsiteX40" fmla="*/ 26643 w 2646509"/>
              <a:gd name="connsiteY40" fmla="*/ 1092307 h 1515982"/>
              <a:gd name="connsiteX41" fmla="*/ 62166 w 2646509"/>
              <a:gd name="connsiteY41" fmla="*/ 1447529 h 1515982"/>
              <a:gd name="connsiteX42" fmla="*/ 426283 w 2646509"/>
              <a:gd name="connsiteY42" fmla="*/ 1420887 h 1515982"/>
              <a:gd name="connsiteX43" fmla="*/ 479569 w 2646509"/>
              <a:gd name="connsiteY43" fmla="*/ 1376484 h 1515982"/>
              <a:gd name="connsiteX44" fmla="*/ 577259 w 2646509"/>
              <a:gd name="connsiteY44" fmla="*/ 1358723 h 1515982"/>
              <a:gd name="connsiteX45" fmla="*/ 674949 w 2646509"/>
              <a:gd name="connsiteY45" fmla="*/ 1367604 h 1515982"/>
              <a:gd name="connsiteX46" fmla="*/ 728234 w 2646509"/>
              <a:gd name="connsiteY46" fmla="*/ 1412006 h 1515982"/>
              <a:gd name="connsiteX47" fmla="*/ 754877 w 2646509"/>
              <a:gd name="connsiteY47" fmla="*/ 1420887 h 1515982"/>
              <a:gd name="connsiteX48" fmla="*/ 852567 w 2646509"/>
              <a:gd name="connsiteY48" fmla="*/ 1465290 h 1515982"/>
              <a:gd name="connsiteX49" fmla="*/ 932495 w 2646509"/>
              <a:gd name="connsiteY49" fmla="*/ 1456409 h 1515982"/>
              <a:gd name="connsiteX50" fmla="*/ 968018 w 2646509"/>
              <a:gd name="connsiteY50" fmla="*/ 1438648 h 1515982"/>
              <a:gd name="connsiteX51" fmla="*/ 1047947 w 2646509"/>
              <a:gd name="connsiteY51" fmla="*/ 1420887 h 1515982"/>
              <a:gd name="connsiteX52" fmla="*/ 1145636 w 2646509"/>
              <a:gd name="connsiteY52" fmla="*/ 1412006 h 1515982"/>
              <a:gd name="connsiteX53" fmla="*/ 1172279 w 2646509"/>
              <a:gd name="connsiteY53" fmla="*/ 1403126 h 1515982"/>
              <a:gd name="connsiteX54" fmla="*/ 1403183 w 2646509"/>
              <a:gd name="connsiteY54" fmla="*/ 1403126 h 1515982"/>
              <a:gd name="connsiteX55" fmla="*/ 1465349 w 2646509"/>
              <a:gd name="connsiteY55" fmla="*/ 1420887 h 1515982"/>
              <a:gd name="connsiteX56" fmla="*/ 1509754 w 2646509"/>
              <a:gd name="connsiteY56" fmla="*/ 1438648 h 1515982"/>
              <a:gd name="connsiteX57" fmla="*/ 1571920 w 2646509"/>
              <a:gd name="connsiteY57" fmla="*/ 1456409 h 1515982"/>
              <a:gd name="connsiteX58" fmla="*/ 1634086 w 2646509"/>
              <a:gd name="connsiteY58" fmla="*/ 1474170 h 1515982"/>
              <a:gd name="connsiteX59" fmla="*/ 1802823 w 2646509"/>
              <a:gd name="connsiteY59" fmla="*/ 1491931 h 1515982"/>
              <a:gd name="connsiteX60" fmla="*/ 2149179 w 2646509"/>
              <a:gd name="connsiteY60" fmla="*/ 1491931 h 1515982"/>
              <a:gd name="connsiteX61" fmla="*/ 2202464 w 2646509"/>
              <a:gd name="connsiteY61" fmla="*/ 1474170 h 1515982"/>
              <a:gd name="connsiteX62" fmla="*/ 2264630 w 2646509"/>
              <a:gd name="connsiteY62" fmla="*/ 1447529 h 1515982"/>
              <a:gd name="connsiteX63" fmla="*/ 2371201 w 2646509"/>
              <a:gd name="connsiteY63" fmla="*/ 1429767 h 1515982"/>
              <a:gd name="connsiteX64" fmla="*/ 2442248 w 2646509"/>
              <a:gd name="connsiteY64" fmla="*/ 1420887 h 1515982"/>
              <a:gd name="connsiteX65" fmla="*/ 2486653 w 2646509"/>
              <a:gd name="connsiteY65" fmla="*/ 1403126 h 1515982"/>
              <a:gd name="connsiteX66" fmla="*/ 2513296 w 2646509"/>
              <a:gd name="connsiteY66" fmla="*/ 1385365 h 1515982"/>
              <a:gd name="connsiteX67" fmla="*/ 2566581 w 2646509"/>
              <a:gd name="connsiteY67" fmla="*/ 1367604 h 1515982"/>
              <a:gd name="connsiteX68" fmla="*/ 2593224 w 2646509"/>
              <a:gd name="connsiteY68" fmla="*/ 1358723 h 1515982"/>
              <a:gd name="connsiteX69" fmla="*/ 2646509 w 2646509"/>
              <a:gd name="connsiteY69" fmla="*/ 1332081 h 1515982"/>
              <a:gd name="connsiteX70" fmla="*/ 2610986 w 2646509"/>
              <a:gd name="connsiteY70" fmla="*/ 1278798 h 1515982"/>
              <a:gd name="connsiteX71" fmla="*/ 2593224 w 2646509"/>
              <a:gd name="connsiteY71" fmla="*/ 1243276 h 1515982"/>
              <a:gd name="connsiteX72" fmla="*/ 2575462 w 2646509"/>
              <a:gd name="connsiteY72" fmla="*/ 1216634 h 1515982"/>
              <a:gd name="connsiteX73" fmla="*/ 2566581 w 2646509"/>
              <a:gd name="connsiteY73" fmla="*/ 1189993 h 1515982"/>
              <a:gd name="connsiteX74" fmla="*/ 2531057 w 2646509"/>
              <a:gd name="connsiteY74" fmla="*/ 1136710 h 1515982"/>
              <a:gd name="connsiteX75" fmla="*/ 2539938 w 2646509"/>
              <a:gd name="connsiteY75" fmla="*/ 994621 h 1515982"/>
              <a:gd name="connsiteX76" fmla="*/ 2548819 w 2646509"/>
              <a:gd name="connsiteY76" fmla="*/ 967979 h 1515982"/>
              <a:gd name="connsiteX77" fmla="*/ 2575462 w 2646509"/>
              <a:gd name="connsiteY77" fmla="*/ 950218 h 1515982"/>
              <a:gd name="connsiteX78" fmla="*/ 2584343 w 2646509"/>
              <a:gd name="connsiteY78" fmla="*/ 923576 h 1515982"/>
              <a:gd name="connsiteX79" fmla="*/ 2602105 w 2646509"/>
              <a:gd name="connsiteY79" fmla="*/ 834771 h 1515982"/>
              <a:gd name="connsiteX80" fmla="*/ 2566581 w 2646509"/>
              <a:gd name="connsiteY80" fmla="*/ 719324 h 1515982"/>
              <a:gd name="connsiteX81" fmla="*/ 2539938 w 2646509"/>
              <a:gd name="connsiteY81" fmla="*/ 701563 h 1515982"/>
              <a:gd name="connsiteX82" fmla="*/ 2522176 w 2646509"/>
              <a:gd name="connsiteY82" fmla="*/ 666041 h 1515982"/>
              <a:gd name="connsiteX83" fmla="*/ 2504415 w 2646509"/>
              <a:gd name="connsiteY83" fmla="*/ 612757 h 1515982"/>
              <a:gd name="connsiteX84" fmla="*/ 2513296 w 2646509"/>
              <a:gd name="connsiteY84" fmla="*/ 532833 h 1515982"/>
              <a:gd name="connsiteX85" fmla="*/ 2548819 w 2646509"/>
              <a:gd name="connsiteY85" fmla="*/ 470669 h 1515982"/>
              <a:gd name="connsiteX86" fmla="*/ 2575462 w 2646509"/>
              <a:gd name="connsiteY86" fmla="*/ 372983 h 1515982"/>
              <a:gd name="connsiteX87" fmla="*/ 2566581 w 2646509"/>
              <a:gd name="connsiteY87" fmla="*/ 230894 h 1515982"/>
              <a:gd name="connsiteX88" fmla="*/ 2548819 w 2646509"/>
              <a:gd name="connsiteY88" fmla="*/ 177611 h 1515982"/>
              <a:gd name="connsiteX89" fmla="*/ 2539938 w 2646509"/>
              <a:gd name="connsiteY89" fmla="*/ 142089 h 1515982"/>
              <a:gd name="connsiteX90" fmla="*/ 2451129 w 2646509"/>
              <a:gd name="connsiteY90" fmla="*/ 53283 h 1515982"/>
              <a:gd name="connsiteX91" fmla="*/ 2424487 w 2646509"/>
              <a:gd name="connsiteY91" fmla="*/ 44403 h 1515982"/>
              <a:gd name="connsiteX92" fmla="*/ 2477772 w 2646509"/>
              <a:gd name="connsiteY92" fmla="*/ 71044 h 1515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2646509" h="1515982">
                <a:moveTo>
                  <a:pt x="2477772" y="71044"/>
                </a:moveTo>
                <a:lnTo>
                  <a:pt x="2477772" y="71044"/>
                </a:lnTo>
                <a:cubicBezTo>
                  <a:pt x="2448169" y="53283"/>
                  <a:pt x="2419841" y="33199"/>
                  <a:pt x="2388963" y="17761"/>
                </a:cubicBezTo>
                <a:cubicBezTo>
                  <a:pt x="2372217" y="9388"/>
                  <a:pt x="2335678" y="0"/>
                  <a:pt x="2335678" y="0"/>
                </a:cubicBezTo>
                <a:cubicBezTo>
                  <a:pt x="2226147" y="2960"/>
                  <a:pt x="2116525" y="3542"/>
                  <a:pt x="2007084" y="8880"/>
                </a:cubicBezTo>
                <a:cubicBezTo>
                  <a:pt x="1994893" y="9475"/>
                  <a:pt x="1983742" y="17000"/>
                  <a:pt x="1971560" y="17761"/>
                </a:cubicBezTo>
                <a:cubicBezTo>
                  <a:pt x="1888780" y="22935"/>
                  <a:pt x="1805783" y="23682"/>
                  <a:pt x="1722895" y="26642"/>
                </a:cubicBezTo>
                <a:cubicBezTo>
                  <a:pt x="1708094" y="32562"/>
                  <a:pt x="1693059" y="37929"/>
                  <a:pt x="1678491" y="44403"/>
                </a:cubicBezTo>
                <a:cubicBezTo>
                  <a:pt x="1666393" y="49780"/>
                  <a:pt x="1655363" y="57516"/>
                  <a:pt x="1642967" y="62164"/>
                </a:cubicBezTo>
                <a:cubicBezTo>
                  <a:pt x="1631538" y="66449"/>
                  <a:pt x="1619179" y="67691"/>
                  <a:pt x="1607443" y="71044"/>
                </a:cubicBezTo>
                <a:cubicBezTo>
                  <a:pt x="1598442" y="73616"/>
                  <a:pt x="1589682" y="76965"/>
                  <a:pt x="1580801" y="79925"/>
                </a:cubicBezTo>
                <a:cubicBezTo>
                  <a:pt x="1533436" y="76965"/>
                  <a:pt x="1485903" y="76012"/>
                  <a:pt x="1438706" y="71044"/>
                </a:cubicBezTo>
                <a:cubicBezTo>
                  <a:pt x="1429396" y="70064"/>
                  <a:pt x="1421425" y="62164"/>
                  <a:pt x="1412064" y="62164"/>
                </a:cubicBezTo>
                <a:cubicBezTo>
                  <a:pt x="1358696" y="62164"/>
                  <a:pt x="1305493" y="68084"/>
                  <a:pt x="1252207" y="71044"/>
                </a:cubicBezTo>
                <a:cubicBezTo>
                  <a:pt x="1240366" y="74004"/>
                  <a:pt x="1228619" y="77368"/>
                  <a:pt x="1216684" y="79925"/>
                </a:cubicBezTo>
                <a:cubicBezTo>
                  <a:pt x="1187165" y="86250"/>
                  <a:pt x="1156515" y="88140"/>
                  <a:pt x="1127875" y="97686"/>
                </a:cubicBezTo>
                <a:cubicBezTo>
                  <a:pt x="1063968" y="118986"/>
                  <a:pt x="1143802" y="93134"/>
                  <a:pt x="1065708" y="115447"/>
                </a:cubicBezTo>
                <a:cubicBezTo>
                  <a:pt x="1056707" y="118019"/>
                  <a:pt x="1047947" y="121368"/>
                  <a:pt x="1039066" y="124328"/>
                </a:cubicBezTo>
                <a:cubicBezTo>
                  <a:pt x="994661" y="121368"/>
                  <a:pt x="950083" y="120362"/>
                  <a:pt x="905852" y="115447"/>
                </a:cubicBezTo>
                <a:cubicBezTo>
                  <a:pt x="896548" y="114413"/>
                  <a:pt x="888347" y="108597"/>
                  <a:pt x="879209" y="106566"/>
                </a:cubicBezTo>
                <a:cubicBezTo>
                  <a:pt x="861631" y="102660"/>
                  <a:pt x="843686" y="100646"/>
                  <a:pt x="825924" y="97686"/>
                </a:cubicBezTo>
                <a:cubicBezTo>
                  <a:pt x="817043" y="94726"/>
                  <a:pt x="808282" y="91377"/>
                  <a:pt x="799281" y="88805"/>
                </a:cubicBezTo>
                <a:cubicBezTo>
                  <a:pt x="721221" y="66503"/>
                  <a:pt x="800996" y="92338"/>
                  <a:pt x="737115" y="71044"/>
                </a:cubicBezTo>
                <a:cubicBezTo>
                  <a:pt x="683830" y="74004"/>
                  <a:pt x="630600" y="78258"/>
                  <a:pt x="577259" y="79925"/>
                </a:cubicBezTo>
                <a:cubicBezTo>
                  <a:pt x="441119" y="84179"/>
                  <a:pt x="304473" y="77494"/>
                  <a:pt x="168737" y="88805"/>
                </a:cubicBezTo>
                <a:cubicBezTo>
                  <a:pt x="155458" y="89912"/>
                  <a:pt x="145864" y="134548"/>
                  <a:pt x="142094" y="142089"/>
                </a:cubicBezTo>
                <a:cubicBezTo>
                  <a:pt x="137321" y="151635"/>
                  <a:pt x="130537" y="160045"/>
                  <a:pt x="124333" y="168730"/>
                </a:cubicBezTo>
                <a:cubicBezTo>
                  <a:pt x="95852" y="208601"/>
                  <a:pt x="103321" y="198621"/>
                  <a:pt x="71047" y="230894"/>
                </a:cubicBezTo>
                <a:cubicBezTo>
                  <a:pt x="74007" y="275297"/>
                  <a:pt x="75013" y="319873"/>
                  <a:pt x="79928" y="364102"/>
                </a:cubicBezTo>
                <a:cubicBezTo>
                  <a:pt x="80962" y="373406"/>
                  <a:pt x="86539" y="381662"/>
                  <a:pt x="88809" y="390744"/>
                </a:cubicBezTo>
                <a:cubicBezTo>
                  <a:pt x="92470" y="405387"/>
                  <a:pt x="94730" y="420346"/>
                  <a:pt x="97690" y="435147"/>
                </a:cubicBezTo>
                <a:cubicBezTo>
                  <a:pt x="91769" y="467709"/>
                  <a:pt x="86863" y="500472"/>
                  <a:pt x="79928" y="532833"/>
                </a:cubicBezTo>
                <a:cubicBezTo>
                  <a:pt x="77967" y="541986"/>
                  <a:pt x="73619" y="550473"/>
                  <a:pt x="71047" y="559474"/>
                </a:cubicBezTo>
                <a:cubicBezTo>
                  <a:pt x="48741" y="637538"/>
                  <a:pt x="74581" y="557753"/>
                  <a:pt x="53285" y="621638"/>
                </a:cubicBezTo>
                <a:cubicBezTo>
                  <a:pt x="50325" y="651240"/>
                  <a:pt x="46981" y="680806"/>
                  <a:pt x="44404" y="710443"/>
                </a:cubicBezTo>
                <a:cubicBezTo>
                  <a:pt x="41060" y="748894"/>
                  <a:pt x="40311" y="787592"/>
                  <a:pt x="35524" y="825890"/>
                </a:cubicBezTo>
                <a:cubicBezTo>
                  <a:pt x="34363" y="835179"/>
                  <a:pt x="29215" y="843531"/>
                  <a:pt x="26643" y="852532"/>
                </a:cubicBezTo>
                <a:cubicBezTo>
                  <a:pt x="23290" y="864267"/>
                  <a:pt x="21269" y="876364"/>
                  <a:pt x="17762" y="888054"/>
                </a:cubicBezTo>
                <a:cubicBezTo>
                  <a:pt x="12382" y="905987"/>
                  <a:pt x="0" y="941338"/>
                  <a:pt x="0" y="941338"/>
                </a:cubicBezTo>
                <a:cubicBezTo>
                  <a:pt x="2960" y="982780"/>
                  <a:pt x="1660" y="1024749"/>
                  <a:pt x="8881" y="1065665"/>
                </a:cubicBezTo>
                <a:cubicBezTo>
                  <a:pt x="10736" y="1076176"/>
                  <a:pt x="25864" y="1081662"/>
                  <a:pt x="26643" y="1092307"/>
                </a:cubicBezTo>
                <a:cubicBezTo>
                  <a:pt x="52954" y="1451870"/>
                  <a:pt x="-59729" y="1366263"/>
                  <a:pt x="62166" y="1447529"/>
                </a:cubicBezTo>
                <a:cubicBezTo>
                  <a:pt x="183538" y="1438648"/>
                  <a:pt x="305364" y="1434627"/>
                  <a:pt x="426283" y="1420887"/>
                </a:cubicBezTo>
                <a:cubicBezTo>
                  <a:pt x="443797" y="1418897"/>
                  <a:pt x="468417" y="1383918"/>
                  <a:pt x="479569" y="1376484"/>
                </a:cubicBezTo>
                <a:cubicBezTo>
                  <a:pt x="498523" y="1363848"/>
                  <a:pt x="574253" y="1359099"/>
                  <a:pt x="577259" y="1358723"/>
                </a:cubicBezTo>
                <a:cubicBezTo>
                  <a:pt x="609822" y="1361683"/>
                  <a:pt x="642977" y="1360753"/>
                  <a:pt x="674949" y="1367604"/>
                </a:cubicBezTo>
                <a:cubicBezTo>
                  <a:pt x="696356" y="1372191"/>
                  <a:pt x="712500" y="1401517"/>
                  <a:pt x="728234" y="1412006"/>
                </a:cubicBezTo>
                <a:cubicBezTo>
                  <a:pt x="736023" y="1417199"/>
                  <a:pt x="746355" y="1417013"/>
                  <a:pt x="754877" y="1420887"/>
                </a:cubicBezTo>
                <a:cubicBezTo>
                  <a:pt x="864080" y="1470523"/>
                  <a:pt x="790275" y="1444526"/>
                  <a:pt x="852567" y="1465290"/>
                </a:cubicBezTo>
                <a:cubicBezTo>
                  <a:pt x="879210" y="1462330"/>
                  <a:pt x="906375" y="1462437"/>
                  <a:pt x="932495" y="1456409"/>
                </a:cubicBezTo>
                <a:cubicBezTo>
                  <a:pt x="945395" y="1453432"/>
                  <a:pt x="955365" y="1442541"/>
                  <a:pt x="968018" y="1438648"/>
                </a:cubicBezTo>
                <a:cubicBezTo>
                  <a:pt x="994104" y="1430622"/>
                  <a:pt x="1020956" y="1424936"/>
                  <a:pt x="1047947" y="1420887"/>
                </a:cubicBezTo>
                <a:cubicBezTo>
                  <a:pt x="1080283" y="1416037"/>
                  <a:pt x="1113073" y="1414966"/>
                  <a:pt x="1145636" y="1412006"/>
                </a:cubicBezTo>
                <a:cubicBezTo>
                  <a:pt x="1154517" y="1409046"/>
                  <a:pt x="1163045" y="1404665"/>
                  <a:pt x="1172279" y="1403126"/>
                </a:cubicBezTo>
                <a:cubicBezTo>
                  <a:pt x="1270278" y="1386794"/>
                  <a:pt x="1285687" y="1396214"/>
                  <a:pt x="1403183" y="1403126"/>
                </a:cubicBezTo>
                <a:cubicBezTo>
                  <a:pt x="1431183" y="1410125"/>
                  <a:pt x="1439863" y="1411330"/>
                  <a:pt x="1465349" y="1420887"/>
                </a:cubicBezTo>
                <a:cubicBezTo>
                  <a:pt x="1480276" y="1426484"/>
                  <a:pt x="1494827" y="1433051"/>
                  <a:pt x="1509754" y="1438648"/>
                </a:cubicBezTo>
                <a:cubicBezTo>
                  <a:pt x="1540018" y="1449997"/>
                  <a:pt x="1537690" y="1447074"/>
                  <a:pt x="1571920" y="1456409"/>
                </a:cubicBezTo>
                <a:cubicBezTo>
                  <a:pt x="1592712" y="1462079"/>
                  <a:pt x="1613178" y="1468943"/>
                  <a:pt x="1634086" y="1474170"/>
                </a:cubicBezTo>
                <a:cubicBezTo>
                  <a:pt x="1695396" y="1489497"/>
                  <a:pt x="1729051" y="1486662"/>
                  <a:pt x="1802823" y="1491931"/>
                </a:cubicBezTo>
                <a:cubicBezTo>
                  <a:pt x="1927491" y="1533487"/>
                  <a:pt x="1855595" y="1512901"/>
                  <a:pt x="2149179" y="1491931"/>
                </a:cubicBezTo>
                <a:cubicBezTo>
                  <a:pt x="2167854" y="1490597"/>
                  <a:pt x="2185718" y="1482543"/>
                  <a:pt x="2202464" y="1474170"/>
                </a:cubicBezTo>
                <a:cubicBezTo>
                  <a:pt x="2227882" y="1461462"/>
                  <a:pt x="2238494" y="1454063"/>
                  <a:pt x="2264630" y="1447529"/>
                </a:cubicBezTo>
                <a:cubicBezTo>
                  <a:pt x="2297195" y="1439388"/>
                  <a:pt x="2338975" y="1434064"/>
                  <a:pt x="2371201" y="1429767"/>
                </a:cubicBezTo>
                <a:lnTo>
                  <a:pt x="2442248" y="1420887"/>
                </a:lnTo>
                <a:cubicBezTo>
                  <a:pt x="2457050" y="1414967"/>
                  <a:pt x="2472394" y="1410255"/>
                  <a:pt x="2486653" y="1403126"/>
                </a:cubicBezTo>
                <a:cubicBezTo>
                  <a:pt x="2496200" y="1398353"/>
                  <a:pt x="2503542" y="1389700"/>
                  <a:pt x="2513296" y="1385365"/>
                </a:cubicBezTo>
                <a:cubicBezTo>
                  <a:pt x="2530405" y="1377761"/>
                  <a:pt x="2548819" y="1373524"/>
                  <a:pt x="2566581" y="1367604"/>
                </a:cubicBezTo>
                <a:cubicBezTo>
                  <a:pt x="2575462" y="1364644"/>
                  <a:pt x="2585435" y="1363916"/>
                  <a:pt x="2593224" y="1358723"/>
                </a:cubicBezTo>
                <a:cubicBezTo>
                  <a:pt x="2627655" y="1335769"/>
                  <a:pt x="2609741" y="1344337"/>
                  <a:pt x="2646509" y="1332081"/>
                </a:cubicBezTo>
                <a:cubicBezTo>
                  <a:pt x="2627458" y="1274933"/>
                  <a:pt x="2652563" y="1337004"/>
                  <a:pt x="2610986" y="1278798"/>
                </a:cubicBezTo>
                <a:cubicBezTo>
                  <a:pt x="2603291" y="1268026"/>
                  <a:pt x="2599792" y="1254770"/>
                  <a:pt x="2593224" y="1243276"/>
                </a:cubicBezTo>
                <a:cubicBezTo>
                  <a:pt x="2587928" y="1234009"/>
                  <a:pt x="2580235" y="1226180"/>
                  <a:pt x="2575462" y="1216634"/>
                </a:cubicBezTo>
                <a:cubicBezTo>
                  <a:pt x="2571276" y="1208262"/>
                  <a:pt x="2571127" y="1198176"/>
                  <a:pt x="2566581" y="1189993"/>
                </a:cubicBezTo>
                <a:cubicBezTo>
                  <a:pt x="2556214" y="1171333"/>
                  <a:pt x="2531057" y="1136710"/>
                  <a:pt x="2531057" y="1136710"/>
                </a:cubicBezTo>
                <a:cubicBezTo>
                  <a:pt x="2516490" y="1063876"/>
                  <a:pt x="2517712" y="1098338"/>
                  <a:pt x="2539938" y="994621"/>
                </a:cubicBezTo>
                <a:cubicBezTo>
                  <a:pt x="2541900" y="985468"/>
                  <a:pt x="2542971" y="975289"/>
                  <a:pt x="2548819" y="967979"/>
                </a:cubicBezTo>
                <a:cubicBezTo>
                  <a:pt x="2555487" y="959645"/>
                  <a:pt x="2566581" y="956138"/>
                  <a:pt x="2575462" y="950218"/>
                </a:cubicBezTo>
                <a:cubicBezTo>
                  <a:pt x="2578422" y="941337"/>
                  <a:pt x="2582238" y="932697"/>
                  <a:pt x="2584343" y="923576"/>
                </a:cubicBezTo>
                <a:cubicBezTo>
                  <a:pt x="2591131" y="894161"/>
                  <a:pt x="2602105" y="834771"/>
                  <a:pt x="2602105" y="834771"/>
                </a:cubicBezTo>
                <a:cubicBezTo>
                  <a:pt x="2594814" y="769152"/>
                  <a:pt x="2607528" y="760268"/>
                  <a:pt x="2566581" y="719324"/>
                </a:cubicBezTo>
                <a:cubicBezTo>
                  <a:pt x="2559034" y="711777"/>
                  <a:pt x="2548819" y="707483"/>
                  <a:pt x="2539938" y="701563"/>
                </a:cubicBezTo>
                <a:cubicBezTo>
                  <a:pt x="2534017" y="689722"/>
                  <a:pt x="2527093" y="678333"/>
                  <a:pt x="2522176" y="666041"/>
                </a:cubicBezTo>
                <a:cubicBezTo>
                  <a:pt x="2515223" y="648658"/>
                  <a:pt x="2504415" y="612757"/>
                  <a:pt x="2504415" y="612757"/>
                </a:cubicBezTo>
                <a:cubicBezTo>
                  <a:pt x="2507375" y="586116"/>
                  <a:pt x="2507268" y="558952"/>
                  <a:pt x="2513296" y="532833"/>
                </a:cubicBezTo>
                <a:cubicBezTo>
                  <a:pt x="2517274" y="515596"/>
                  <a:pt x="2538673" y="485886"/>
                  <a:pt x="2548819" y="470669"/>
                </a:cubicBezTo>
                <a:cubicBezTo>
                  <a:pt x="2568851" y="390543"/>
                  <a:pt x="2558861" y="422782"/>
                  <a:pt x="2575462" y="372983"/>
                </a:cubicBezTo>
                <a:cubicBezTo>
                  <a:pt x="2572502" y="325620"/>
                  <a:pt x="2572993" y="277914"/>
                  <a:pt x="2566581" y="230894"/>
                </a:cubicBezTo>
                <a:cubicBezTo>
                  <a:pt x="2564051" y="212344"/>
                  <a:pt x="2553360" y="195774"/>
                  <a:pt x="2548819" y="177611"/>
                </a:cubicBezTo>
                <a:cubicBezTo>
                  <a:pt x="2545859" y="165770"/>
                  <a:pt x="2545396" y="153006"/>
                  <a:pt x="2539938" y="142089"/>
                </a:cubicBezTo>
                <a:cubicBezTo>
                  <a:pt x="2520991" y="104196"/>
                  <a:pt x="2493759" y="67492"/>
                  <a:pt x="2451129" y="53283"/>
                </a:cubicBezTo>
                <a:lnTo>
                  <a:pt x="2424487" y="44403"/>
                </a:lnTo>
                <a:lnTo>
                  <a:pt x="2477772" y="71044"/>
                </a:lnTo>
                <a:close/>
              </a:path>
            </a:pathLst>
          </a:custGeom>
          <a:solidFill>
            <a:srgbClr val="FFFFEE"/>
          </a:solidFill>
          <a:ln>
            <a:solidFill>
              <a:srgbClr val="FFFCEF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 19"/>
          <p:cNvSpPr/>
          <p:nvPr/>
        </p:nvSpPr>
        <p:spPr>
          <a:xfrm rot="10980243">
            <a:off x="3337870" y="4213626"/>
            <a:ext cx="2646509" cy="1515982"/>
          </a:xfrm>
          <a:custGeom>
            <a:avLst/>
            <a:gdLst>
              <a:gd name="connsiteX0" fmla="*/ 2477772 w 2646509"/>
              <a:gd name="connsiteY0" fmla="*/ 71044 h 1515982"/>
              <a:gd name="connsiteX1" fmla="*/ 2477772 w 2646509"/>
              <a:gd name="connsiteY1" fmla="*/ 71044 h 1515982"/>
              <a:gd name="connsiteX2" fmla="*/ 2388963 w 2646509"/>
              <a:gd name="connsiteY2" fmla="*/ 17761 h 1515982"/>
              <a:gd name="connsiteX3" fmla="*/ 2335678 w 2646509"/>
              <a:gd name="connsiteY3" fmla="*/ 0 h 1515982"/>
              <a:gd name="connsiteX4" fmla="*/ 2007084 w 2646509"/>
              <a:gd name="connsiteY4" fmla="*/ 8880 h 1515982"/>
              <a:gd name="connsiteX5" fmla="*/ 1971560 w 2646509"/>
              <a:gd name="connsiteY5" fmla="*/ 17761 h 1515982"/>
              <a:gd name="connsiteX6" fmla="*/ 1722895 w 2646509"/>
              <a:gd name="connsiteY6" fmla="*/ 26642 h 1515982"/>
              <a:gd name="connsiteX7" fmla="*/ 1678491 w 2646509"/>
              <a:gd name="connsiteY7" fmla="*/ 44403 h 1515982"/>
              <a:gd name="connsiteX8" fmla="*/ 1642967 w 2646509"/>
              <a:gd name="connsiteY8" fmla="*/ 62164 h 1515982"/>
              <a:gd name="connsiteX9" fmla="*/ 1607443 w 2646509"/>
              <a:gd name="connsiteY9" fmla="*/ 71044 h 1515982"/>
              <a:gd name="connsiteX10" fmla="*/ 1580801 w 2646509"/>
              <a:gd name="connsiteY10" fmla="*/ 79925 h 1515982"/>
              <a:gd name="connsiteX11" fmla="*/ 1438706 w 2646509"/>
              <a:gd name="connsiteY11" fmla="*/ 71044 h 1515982"/>
              <a:gd name="connsiteX12" fmla="*/ 1412064 w 2646509"/>
              <a:gd name="connsiteY12" fmla="*/ 62164 h 1515982"/>
              <a:gd name="connsiteX13" fmla="*/ 1252207 w 2646509"/>
              <a:gd name="connsiteY13" fmla="*/ 71044 h 1515982"/>
              <a:gd name="connsiteX14" fmla="*/ 1216684 w 2646509"/>
              <a:gd name="connsiteY14" fmla="*/ 79925 h 1515982"/>
              <a:gd name="connsiteX15" fmla="*/ 1127875 w 2646509"/>
              <a:gd name="connsiteY15" fmla="*/ 97686 h 1515982"/>
              <a:gd name="connsiteX16" fmla="*/ 1065708 w 2646509"/>
              <a:gd name="connsiteY16" fmla="*/ 115447 h 1515982"/>
              <a:gd name="connsiteX17" fmla="*/ 1039066 w 2646509"/>
              <a:gd name="connsiteY17" fmla="*/ 124328 h 1515982"/>
              <a:gd name="connsiteX18" fmla="*/ 905852 w 2646509"/>
              <a:gd name="connsiteY18" fmla="*/ 115447 h 1515982"/>
              <a:gd name="connsiteX19" fmla="*/ 879209 w 2646509"/>
              <a:gd name="connsiteY19" fmla="*/ 106566 h 1515982"/>
              <a:gd name="connsiteX20" fmla="*/ 825924 w 2646509"/>
              <a:gd name="connsiteY20" fmla="*/ 97686 h 1515982"/>
              <a:gd name="connsiteX21" fmla="*/ 799281 w 2646509"/>
              <a:gd name="connsiteY21" fmla="*/ 88805 h 1515982"/>
              <a:gd name="connsiteX22" fmla="*/ 737115 w 2646509"/>
              <a:gd name="connsiteY22" fmla="*/ 71044 h 1515982"/>
              <a:gd name="connsiteX23" fmla="*/ 577259 w 2646509"/>
              <a:gd name="connsiteY23" fmla="*/ 79925 h 1515982"/>
              <a:gd name="connsiteX24" fmla="*/ 168737 w 2646509"/>
              <a:gd name="connsiteY24" fmla="*/ 88805 h 1515982"/>
              <a:gd name="connsiteX25" fmla="*/ 142094 w 2646509"/>
              <a:gd name="connsiteY25" fmla="*/ 142089 h 1515982"/>
              <a:gd name="connsiteX26" fmla="*/ 124333 w 2646509"/>
              <a:gd name="connsiteY26" fmla="*/ 168730 h 1515982"/>
              <a:gd name="connsiteX27" fmla="*/ 71047 w 2646509"/>
              <a:gd name="connsiteY27" fmla="*/ 230894 h 1515982"/>
              <a:gd name="connsiteX28" fmla="*/ 79928 w 2646509"/>
              <a:gd name="connsiteY28" fmla="*/ 364102 h 1515982"/>
              <a:gd name="connsiteX29" fmla="*/ 88809 w 2646509"/>
              <a:gd name="connsiteY29" fmla="*/ 390744 h 1515982"/>
              <a:gd name="connsiteX30" fmla="*/ 97690 w 2646509"/>
              <a:gd name="connsiteY30" fmla="*/ 435147 h 1515982"/>
              <a:gd name="connsiteX31" fmla="*/ 79928 w 2646509"/>
              <a:gd name="connsiteY31" fmla="*/ 532833 h 1515982"/>
              <a:gd name="connsiteX32" fmla="*/ 71047 w 2646509"/>
              <a:gd name="connsiteY32" fmla="*/ 559474 h 1515982"/>
              <a:gd name="connsiteX33" fmla="*/ 53285 w 2646509"/>
              <a:gd name="connsiteY33" fmla="*/ 621638 h 1515982"/>
              <a:gd name="connsiteX34" fmla="*/ 44404 w 2646509"/>
              <a:gd name="connsiteY34" fmla="*/ 710443 h 1515982"/>
              <a:gd name="connsiteX35" fmla="*/ 35524 w 2646509"/>
              <a:gd name="connsiteY35" fmla="*/ 825890 h 1515982"/>
              <a:gd name="connsiteX36" fmla="*/ 26643 w 2646509"/>
              <a:gd name="connsiteY36" fmla="*/ 852532 h 1515982"/>
              <a:gd name="connsiteX37" fmla="*/ 17762 w 2646509"/>
              <a:gd name="connsiteY37" fmla="*/ 888054 h 1515982"/>
              <a:gd name="connsiteX38" fmla="*/ 0 w 2646509"/>
              <a:gd name="connsiteY38" fmla="*/ 941338 h 1515982"/>
              <a:gd name="connsiteX39" fmla="*/ 8881 w 2646509"/>
              <a:gd name="connsiteY39" fmla="*/ 1065665 h 1515982"/>
              <a:gd name="connsiteX40" fmla="*/ 26643 w 2646509"/>
              <a:gd name="connsiteY40" fmla="*/ 1092307 h 1515982"/>
              <a:gd name="connsiteX41" fmla="*/ 62166 w 2646509"/>
              <a:gd name="connsiteY41" fmla="*/ 1447529 h 1515982"/>
              <a:gd name="connsiteX42" fmla="*/ 426283 w 2646509"/>
              <a:gd name="connsiteY42" fmla="*/ 1420887 h 1515982"/>
              <a:gd name="connsiteX43" fmla="*/ 479569 w 2646509"/>
              <a:gd name="connsiteY43" fmla="*/ 1376484 h 1515982"/>
              <a:gd name="connsiteX44" fmla="*/ 577259 w 2646509"/>
              <a:gd name="connsiteY44" fmla="*/ 1358723 h 1515982"/>
              <a:gd name="connsiteX45" fmla="*/ 674949 w 2646509"/>
              <a:gd name="connsiteY45" fmla="*/ 1367604 h 1515982"/>
              <a:gd name="connsiteX46" fmla="*/ 728234 w 2646509"/>
              <a:gd name="connsiteY46" fmla="*/ 1412006 h 1515982"/>
              <a:gd name="connsiteX47" fmla="*/ 754877 w 2646509"/>
              <a:gd name="connsiteY47" fmla="*/ 1420887 h 1515982"/>
              <a:gd name="connsiteX48" fmla="*/ 852567 w 2646509"/>
              <a:gd name="connsiteY48" fmla="*/ 1465290 h 1515982"/>
              <a:gd name="connsiteX49" fmla="*/ 932495 w 2646509"/>
              <a:gd name="connsiteY49" fmla="*/ 1456409 h 1515982"/>
              <a:gd name="connsiteX50" fmla="*/ 968018 w 2646509"/>
              <a:gd name="connsiteY50" fmla="*/ 1438648 h 1515982"/>
              <a:gd name="connsiteX51" fmla="*/ 1047947 w 2646509"/>
              <a:gd name="connsiteY51" fmla="*/ 1420887 h 1515982"/>
              <a:gd name="connsiteX52" fmla="*/ 1145636 w 2646509"/>
              <a:gd name="connsiteY52" fmla="*/ 1412006 h 1515982"/>
              <a:gd name="connsiteX53" fmla="*/ 1172279 w 2646509"/>
              <a:gd name="connsiteY53" fmla="*/ 1403126 h 1515982"/>
              <a:gd name="connsiteX54" fmla="*/ 1403183 w 2646509"/>
              <a:gd name="connsiteY54" fmla="*/ 1403126 h 1515982"/>
              <a:gd name="connsiteX55" fmla="*/ 1465349 w 2646509"/>
              <a:gd name="connsiteY55" fmla="*/ 1420887 h 1515982"/>
              <a:gd name="connsiteX56" fmla="*/ 1509754 w 2646509"/>
              <a:gd name="connsiteY56" fmla="*/ 1438648 h 1515982"/>
              <a:gd name="connsiteX57" fmla="*/ 1571920 w 2646509"/>
              <a:gd name="connsiteY57" fmla="*/ 1456409 h 1515982"/>
              <a:gd name="connsiteX58" fmla="*/ 1634086 w 2646509"/>
              <a:gd name="connsiteY58" fmla="*/ 1474170 h 1515982"/>
              <a:gd name="connsiteX59" fmla="*/ 1802823 w 2646509"/>
              <a:gd name="connsiteY59" fmla="*/ 1491931 h 1515982"/>
              <a:gd name="connsiteX60" fmla="*/ 2149179 w 2646509"/>
              <a:gd name="connsiteY60" fmla="*/ 1491931 h 1515982"/>
              <a:gd name="connsiteX61" fmla="*/ 2202464 w 2646509"/>
              <a:gd name="connsiteY61" fmla="*/ 1474170 h 1515982"/>
              <a:gd name="connsiteX62" fmla="*/ 2264630 w 2646509"/>
              <a:gd name="connsiteY62" fmla="*/ 1447529 h 1515982"/>
              <a:gd name="connsiteX63" fmla="*/ 2371201 w 2646509"/>
              <a:gd name="connsiteY63" fmla="*/ 1429767 h 1515982"/>
              <a:gd name="connsiteX64" fmla="*/ 2442248 w 2646509"/>
              <a:gd name="connsiteY64" fmla="*/ 1420887 h 1515982"/>
              <a:gd name="connsiteX65" fmla="*/ 2486653 w 2646509"/>
              <a:gd name="connsiteY65" fmla="*/ 1403126 h 1515982"/>
              <a:gd name="connsiteX66" fmla="*/ 2513296 w 2646509"/>
              <a:gd name="connsiteY66" fmla="*/ 1385365 h 1515982"/>
              <a:gd name="connsiteX67" fmla="*/ 2566581 w 2646509"/>
              <a:gd name="connsiteY67" fmla="*/ 1367604 h 1515982"/>
              <a:gd name="connsiteX68" fmla="*/ 2593224 w 2646509"/>
              <a:gd name="connsiteY68" fmla="*/ 1358723 h 1515982"/>
              <a:gd name="connsiteX69" fmla="*/ 2646509 w 2646509"/>
              <a:gd name="connsiteY69" fmla="*/ 1332081 h 1515982"/>
              <a:gd name="connsiteX70" fmla="*/ 2610986 w 2646509"/>
              <a:gd name="connsiteY70" fmla="*/ 1278798 h 1515982"/>
              <a:gd name="connsiteX71" fmla="*/ 2593224 w 2646509"/>
              <a:gd name="connsiteY71" fmla="*/ 1243276 h 1515982"/>
              <a:gd name="connsiteX72" fmla="*/ 2575462 w 2646509"/>
              <a:gd name="connsiteY72" fmla="*/ 1216634 h 1515982"/>
              <a:gd name="connsiteX73" fmla="*/ 2566581 w 2646509"/>
              <a:gd name="connsiteY73" fmla="*/ 1189993 h 1515982"/>
              <a:gd name="connsiteX74" fmla="*/ 2531057 w 2646509"/>
              <a:gd name="connsiteY74" fmla="*/ 1136710 h 1515982"/>
              <a:gd name="connsiteX75" fmla="*/ 2539938 w 2646509"/>
              <a:gd name="connsiteY75" fmla="*/ 994621 h 1515982"/>
              <a:gd name="connsiteX76" fmla="*/ 2548819 w 2646509"/>
              <a:gd name="connsiteY76" fmla="*/ 967979 h 1515982"/>
              <a:gd name="connsiteX77" fmla="*/ 2575462 w 2646509"/>
              <a:gd name="connsiteY77" fmla="*/ 950218 h 1515982"/>
              <a:gd name="connsiteX78" fmla="*/ 2584343 w 2646509"/>
              <a:gd name="connsiteY78" fmla="*/ 923576 h 1515982"/>
              <a:gd name="connsiteX79" fmla="*/ 2602105 w 2646509"/>
              <a:gd name="connsiteY79" fmla="*/ 834771 h 1515982"/>
              <a:gd name="connsiteX80" fmla="*/ 2566581 w 2646509"/>
              <a:gd name="connsiteY80" fmla="*/ 719324 h 1515982"/>
              <a:gd name="connsiteX81" fmla="*/ 2539938 w 2646509"/>
              <a:gd name="connsiteY81" fmla="*/ 701563 h 1515982"/>
              <a:gd name="connsiteX82" fmla="*/ 2522176 w 2646509"/>
              <a:gd name="connsiteY82" fmla="*/ 666041 h 1515982"/>
              <a:gd name="connsiteX83" fmla="*/ 2504415 w 2646509"/>
              <a:gd name="connsiteY83" fmla="*/ 612757 h 1515982"/>
              <a:gd name="connsiteX84" fmla="*/ 2513296 w 2646509"/>
              <a:gd name="connsiteY84" fmla="*/ 532833 h 1515982"/>
              <a:gd name="connsiteX85" fmla="*/ 2548819 w 2646509"/>
              <a:gd name="connsiteY85" fmla="*/ 470669 h 1515982"/>
              <a:gd name="connsiteX86" fmla="*/ 2575462 w 2646509"/>
              <a:gd name="connsiteY86" fmla="*/ 372983 h 1515982"/>
              <a:gd name="connsiteX87" fmla="*/ 2566581 w 2646509"/>
              <a:gd name="connsiteY87" fmla="*/ 230894 h 1515982"/>
              <a:gd name="connsiteX88" fmla="*/ 2548819 w 2646509"/>
              <a:gd name="connsiteY88" fmla="*/ 177611 h 1515982"/>
              <a:gd name="connsiteX89" fmla="*/ 2539938 w 2646509"/>
              <a:gd name="connsiteY89" fmla="*/ 142089 h 1515982"/>
              <a:gd name="connsiteX90" fmla="*/ 2451129 w 2646509"/>
              <a:gd name="connsiteY90" fmla="*/ 53283 h 1515982"/>
              <a:gd name="connsiteX91" fmla="*/ 2424487 w 2646509"/>
              <a:gd name="connsiteY91" fmla="*/ 44403 h 1515982"/>
              <a:gd name="connsiteX92" fmla="*/ 2477772 w 2646509"/>
              <a:gd name="connsiteY92" fmla="*/ 71044 h 1515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2646509" h="1515982">
                <a:moveTo>
                  <a:pt x="2477772" y="71044"/>
                </a:moveTo>
                <a:lnTo>
                  <a:pt x="2477772" y="71044"/>
                </a:lnTo>
                <a:cubicBezTo>
                  <a:pt x="2448169" y="53283"/>
                  <a:pt x="2419841" y="33199"/>
                  <a:pt x="2388963" y="17761"/>
                </a:cubicBezTo>
                <a:cubicBezTo>
                  <a:pt x="2372217" y="9388"/>
                  <a:pt x="2335678" y="0"/>
                  <a:pt x="2335678" y="0"/>
                </a:cubicBezTo>
                <a:cubicBezTo>
                  <a:pt x="2226147" y="2960"/>
                  <a:pt x="2116525" y="3542"/>
                  <a:pt x="2007084" y="8880"/>
                </a:cubicBezTo>
                <a:cubicBezTo>
                  <a:pt x="1994893" y="9475"/>
                  <a:pt x="1983742" y="17000"/>
                  <a:pt x="1971560" y="17761"/>
                </a:cubicBezTo>
                <a:cubicBezTo>
                  <a:pt x="1888780" y="22935"/>
                  <a:pt x="1805783" y="23682"/>
                  <a:pt x="1722895" y="26642"/>
                </a:cubicBezTo>
                <a:cubicBezTo>
                  <a:pt x="1708094" y="32562"/>
                  <a:pt x="1693059" y="37929"/>
                  <a:pt x="1678491" y="44403"/>
                </a:cubicBezTo>
                <a:cubicBezTo>
                  <a:pt x="1666393" y="49780"/>
                  <a:pt x="1655363" y="57516"/>
                  <a:pt x="1642967" y="62164"/>
                </a:cubicBezTo>
                <a:cubicBezTo>
                  <a:pt x="1631538" y="66449"/>
                  <a:pt x="1619179" y="67691"/>
                  <a:pt x="1607443" y="71044"/>
                </a:cubicBezTo>
                <a:cubicBezTo>
                  <a:pt x="1598442" y="73616"/>
                  <a:pt x="1589682" y="76965"/>
                  <a:pt x="1580801" y="79925"/>
                </a:cubicBezTo>
                <a:cubicBezTo>
                  <a:pt x="1533436" y="76965"/>
                  <a:pt x="1485903" y="76012"/>
                  <a:pt x="1438706" y="71044"/>
                </a:cubicBezTo>
                <a:cubicBezTo>
                  <a:pt x="1429396" y="70064"/>
                  <a:pt x="1421425" y="62164"/>
                  <a:pt x="1412064" y="62164"/>
                </a:cubicBezTo>
                <a:cubicBezTo>
                  <a:pt x="1358696" y="62164"/>
                  <a:pt x="1305493" y="68084"/>
                  <a:pt x="1252207" y="71044"/>
                </a:cubicBezTo>
                <a:cubicBezTo>
                  <a:pt x="1240366" y="74004"/>
                  <a:pt x="1228619" y="77368"/>
                  <a:pt x="1216684" y="79925"/>
                </a:cubicBezTo>
                <a:cubicBezTo>
                  <a:pt x="1187165" y="86250"/>
                  <a:pt x="1156515" y="88140"/>
                  <a:pt x="1127875" y="97686"/>
                </a:cubicBezTo>
                <a:cubicBezTo>
                  <a:pt x="1063968" y="118986"/>
                  <a:pt x="1143802" y="93134"/>
                  <a:pt x="1065708" y="115447"/>
                </a:cubicBezTo>
                <a:cubicBezTo>
                  <a:pt x="1056707" y="118019"/>
                  <a:pt x="1047947" y="121368"/>
                  <a:pt x="1039066" y="124328"/>
                </a:cubicBezTo>
                <a:cubicBezTo>
                  <a:pt x="994661" y="121368"/>
                  <a:pt x="950083" y="120362"/>
                  <a:pt x="905852" y="115447"/>
                </a:cubicBezTo>
                <a:cubicBezTo>
                  <a:pt x="896548" y="114413"/>
                  <a:pt x="888347" y="108597"/>
                  <a:pt x="879209" y="106566"/>
                </a:cubicBezTo>
                <a:cubicBezTo>
                  <a:pt x="861631" y="102660"/>
                  <a:pt x="843686" y="100646"/>
                  <a:pt x="825924" y="97686"/>
                </a:cubicBezTo>
                <a:cubicBezTo>
                  <a:pt x="817043" y="94726"/>
                  <a:pt x="808282" y="91377"/>
                  <a:pt x="799281" y="88805"/>
                </a:cubicBezTo>
                <a:cubicBezTo>
                  <a:pt x="721221" y="66503"/>
                  <a:pt x="800996" y="92338"/>
                  <a:pt x="737115" y="71044"/>
                </a:cubicBezTo>
                <a:cubicBezTo>
                  <a:pt x="683830" y="74004"/>
                  <a:pt x="630600" y="78258"/>
                  <a:pt x="577259" y="79925"/>
                </a:cubicBezTo>
                <a:cubicBezTo>
                  <a:pt x="441119" y="84179"/>
                  <a:pt x="304473" y="77494"/>
                  <a:pt x="168737" y="88805"/>
                </a:cubicBezTo>
                <a:cubicBezTo>
                  <a:pt x="155458" y="89912"/>
                  <a:pt x="145864" y="134548"/>
                  <a:pt x="142094" y="142089"/>
                </a:cubicBezTo>
                <a:cubicBezTo>
                  <a:pt x="137321" y="151635"/>
                  <a:pt x="130537" y="160045"/>
                  <a:pt x="124333" y="168730"/>
                </a:cubicBezTo>
                <a:cubicBezTo>
                  <a:pt x="95852" y="208601"/>
                  <a:pt x="103321" y="198621"/>
                  <a:pt x="71047" y="230894"/>
                </a:cubicBezTo>
                <a:cubicBezTo>
                  <a:pt x="74007" y="275297"/>
                  <a:pt x="75013" y="319873"/>
                  <a:pt x="79928" y="364102"/>
                </a:cubicBezTo>
                <a:cubicBezTo>
                  <a:pt x="80962" y="373406"/>
                  <a:pt x="86539" y="381662"/>
                  <a:pt x="88809" y="390744"/>
                </a:cubicBezTo>
                <a:cubicBezTo>
                  <a:pt x="92470" y="405387"/>
                  <a:pt x="94730" y="420346"/>
                  <a:pt x="97690" y="435147"/>
                </a:cubicBezTo>
                <a:cubicBezTo>
                  <a:pt x="91769" y="467709"/>
                  <a:pt x="86863" y="500472"/>
                  <a:pt x="79928" y="532833"/>
                </a:cubicBezTo>
                <a:cubicBezTo>
                  <a:pt x="77967" y="541986"/>
                  <a:pt x="73619" y="550473"/>
                  <a:pt x="71047" y="559474"/>
                </a:cubicBezTo>
                <a:cubicBezTo>
                  <a:pt x="48741" y="637538"/>
                  <a:pt x="74581" y="557753"/>
                  <a:pt x="53285" y="621638"/>
                </a:cubicBezTo>
                <a:cubicBezTo>
                  <a:pt x="50325" y="651240"/>
                  <a:pt x="46981" y="680806"/>
                  <a:pt x="44404" y="710443"/>
                </a:cubicBezTo>
                <a:cubicBezTo>
                  <a:pt x="41060" y="748894"/>
                  <a:pt x="40311" y="787592"/>
                  <a:pt x="35524" y="825890"/>
                </a:cubicBezTo>
                <a:cubicBezTo>
                  <a:pt x="34363" y="835179"/>
                  <a:pt x="29215" y="843531"/>
                  <a:pt x="26643" y="852532"/>
                </a:cubicBezTo>
                <a:cubicBezTo>
                  <a:pt x="23290" y="864267"/>
                  <a:pt x="21269" y="876364"/>
                  <a:pt x="17762" y="888054"/>
                </a:cubicBezTo>
                <a:cubicBezTo>
                  <a:pt x="12382" y="905987"/>
                  <a:pt x="0" y="941338"/>
                  <a:pt x="0" y="941338"/>
                </a:cubicBezTo>
                <a:cubicBezTo>
                  <a:pt x="2960" y="982780"/>
                  <a:pt x="1660" y="1024749"/>
                  <a:pt x="8881" y="1065665"/>
                </a:cubicBezTo>
                <a:cubicBezTo>
                  <a:pt x="10736" y="1076176"/>
                  <a:pt x="25864" y="1081662"/>
                  <a:pt x="26643" y="1092307"/>
                </a:cubicBezTo>
                <a:cubicBezTo>
                  <a:pt x="52954" y="1451870"/>
                  <a:pt x="-59729" y="1366263"/>
                  <a:pt x="62166" y="1447529"/>
                </a:cubicBezTo>
                <a:cubicBezTo>
                  <a:pt x="183538" y="1438648"/>
                  <a:pt x="305364" y="1434627"/>
                  <a:pt x="426283" y="1420887"/>
                </a:cubicBezTo>
                <a:cubicBezTo>
                  <a:pt x="443797" y="1418897"/>
                  <a:pt x="468417" y="1383918"/>
                  <a:pt x="479569" y="1376484"/>
                </a:cubicBezTo>
                <a:cubicBezTo>
                  <a:pt x="498523" y="1363848"/>
                  <a:pt x="574253" y="1359099"/>
                  <a:pt x="577259" y="1358723"/>
                </a:cubicBezTo>
                <a:cubicBezTo>
                  <a:pt x="609822" y="1361683"/>
                  <a:pt x="642977" y="1360753"/>
                  <a:pt x="674949" y="1367604"/>
                </a:cubicBezTo>
                <a:cubicBezTo>
                  <a:pt x="696356" y="1372191"/>
                  <a:pt x="712500" y="1401517"/>
                  <a:pt x="728234" y="1412006"/>
                </a:cubicBezTo>
                <a:cubicBezTo>
                  <a:pt x="736023" y="1417199"/>
                  <a:pt x="746355" y="1417013"/>
                  <a:pt x="754877" y="1420887"/>
                </a:cubicBezTo>
                <a:cubicBezTo>
                  <a:pt x="864080" y="1470523"/>
                  <a:pt x="790275" y="1444526"/>
                  <a:pt x="852567" y="1465290"/>
                </a:cubicBezTo>
                <a:cubicBezTo>
                  <a:pt x="879210" y="1462330"/>
                  <a:pt x="906375" y="1462437"/>
                  <a:pt x="932495" y="1456409"/>
                </a:cubicBezTo>
                <a:cubicBezTo>
                  <a:pt x="945395" y="1453432"/>
                  <a:pt x="955365" y="1442541"/>
                  <a:pt x="968018" y="1438648"/>
                </a:cubicBezTo>
                <a:cubicBezTo>
                  <a:pt x="994104" y="1430622"/>
                  <a:pt x="1020956" y="1424936"/>
                  <a:pt x="1047947" y="1420887"/>
                </a:cubicBezTo>
                <a:cubicBezTo>
                  <a:pt x="1080283" y="1416037"/>
                  <a:pt x="1113073" y="1414966"/>
                  <a:pt x="1145636" y="1412006"/>
                </a:cubicBezTo>
                <a:cubicBezTo>
                  <a:pt x="1154517" y="1409046"/>
                  <a:pt x="1163045" y="1404665"/>
                  <a:pt x="1172279" y="1403126"/>
                </a:cubicBezTo>
                <a:cubicBezTo>
                  <a:pt x="1270278" y="1386794"/>
                  <a:pt x="1285687" y="1396214"/>
                  <a:pt x="1403183" y="1403126"/>
                </a:cubicBezTo>
                <a:cubicBezTo>
                  <a:pt x="1431183" y="1410125"/>
                  <a:pt x="1439863" y="1411330"/>
                  <a:pt x="1465349" y="1420887"/>
                </a:cubicBezTo>
                <a:cubicBezTo>
                  <a:pt x="1480276" y="1426484"/>
                  <a:pt x="1494827" y="1433051"/>
                  <a:pt x="1509754" y="1438648"/>
                </a:cubicBezTo>
                <a:cubicBezTo>
                  <a:pt x="1540018" y="1449997"/>
                  <a:pt x="1537690" y="1447074"/>
                  <a:pt x="1571920" y="1456409"/>
                </a:cubicBezTo>
                <a:cubicBezTo>
                  <a:pt x="1592712" y="1462079"/>
                  <a:pt x="1613178" y="1468943"/>
                  <a:pt x="1634086" y="1474170"/>
                </a:cubicBezTo>
                <a:cubicBezTo>
                  <a:pt x="1695396" y="1489497"/>
                  <a:pt x="1729051" y="1486662"/>
                  <a:pt x="1802823" y="1491931"/>
                </a:cubicBezTo>
                <a:cubicBezTo>
                  <a:pt x="1927491" y="1533487"/>
                  <a:pt x="1855595" y="1512901"/>
                  <a:pt x="2149179" y="1491931"/>
                </a:cubicBezTo>
                <a:cubicBezTo>
                  <a:pt x="2167854" y="1490597"/>
                  <a:pt x="2185718" y="1482543"/>
                  <a:pt x="2202464" y="1474170"/>
                </a:cubicBezTo>
                <a:cubicBezTo>
                  <a:pt x="2227882" y="1461462"/>
                  <a:pt x="2238494" y="1454063"/>
                  <a:pt x="2264630" y="1447529"/>
                </a:cubicBezTo>
                <a:cubicBezTo>
                  <a:pt x="2297195" y="1439388"/>
                  <a:pt x="2338975" y="1434064"/>
                  <a:pt x="2371201" y="1429767"/>
                </a:cubicBezTo>
                <a:lnTo>
                  <a:pt x="2442248" y="1420887"/>
                </a:lnTo>
                <a:cubicBezTo>
                  <a:pt x="2457050" y="1414967"/>
                  <a:pt x="2472394" y="1410255"/>
                  <a:pt x="2486653" y="1403126"/>
                </a:cubicBezTo>
                <a:cubicBezTo>
                  <a:pt x="2496200" y="1398353"/>
                  <a:pt x="2503542" y="1389700"/>
                  <a:pt x="2513296" y="1385365"/>
                </a:cubicBezTo>
                <a:cubicBezTo>
                  <a:pt x="2530405" y="1377761"/>
                  <a:pt x="2548819" y="1373524"/>
                  <a:pt x="2566581" y="1367604"/>
                </a:cubicBezTo>
                <a:cubicBezTo>
                  <a:pt x="2575462" y="1364644"/>
                  <a:pt x="2585435" y="1363916"/>
                  <a:pt x="2593224" y="1358723"/>
                </a:cubicBezTo>
                <a:cubicBezTo>
                  <a:pt x="2627655" y="1335769"/>
                  <a:pt x="2609741" y="1344337"/>
                  <a:pt x="2646509" y="1332081"/>
                </a:cubicBezTo>
                <a:cubicBezTo>
                  <a:pt x="2627458" y="1274933"/>
                  <a:pt x="2652563" y="1337004"/>
                  <a:pt x="2610986" y="1278798"/>
                </a:cubicBezTo>
                <a:cubicBezTo>
                  <a:pt x="2603291" y="1268026"/>
                  <a:pt x="2599792" y="1254770"/>
                  <a:pt x="2593224" y="1243276"/>
                </a:cubicBezTo>
                <a:cubicBezTo>
                  <a:pt x="2587928" y="1234009"/>
                  <a:pt x="2580235" y="1226180"/>
                  <a:pt x="2575462" y="1216634"/>
                </a:cubicBezTo>
                <a:cubicBezTo>
                  <a:pt x="2571276" y="1208262"/>
                  <a:pt x="2571127" y="1198176"/>
                  <a:pt x="2566581" y="1189993"/>
                </a:cubicBezTo>
                <a:cubicBezTo>
                  <a:pt x="2556214" y="1171333"/>
                  <a:pt x="2531057" y="1136710"/>
                  <a:pt x="2531057" y="1136710"/>
                </a:cubicBezTo>
                <a:cubicBezTo>
                  <a:pt x="2516490" y="1063876"/>
                  <a:pt x="2517712" y="1098338"/>
                  <a:pt x="2539938" y="994621"/>
                </a:cubicBezTo>
                <a:cubicBezTo>
                  <a:pt x="2541900" y="985468"/>
                  <a:pt x="2542971" y="975289"/>
                  <a:pt x="2548819" y="967979"/>
                </a:cubicBezTo>
                <a:cubicBezTo>
                  <a:pt x="2555487" y="959645"/>
                  <a:pt x="2566581" y="956138"/>
                  <a:pt x="2575462" y="950218"/>
                </a:cubicBezTo>
                <a:cubicBezTo>
                  <a:pt x="2578422" y="941337"/>
                  <a:pt x="2582238" y="932697"/>
                  <a:pt x="2584343" y="923576"/>
                </a:cubicBezTo>
                <a:cubicBezTo>
                  <a:pt x="2591131" y="894161"/>
                  <a:pt x="2602105" y="834771"/>
                  <a:pt x="2602105" y="834771"/>
                </a:cubicBezTo>
                <a:cubicBezTo>
                  <a:pt x="2594814" y="769152"/>
                  <a:pt x="2607528" y="760268"/>
                  <a:pt x="2566581" y="719324"/>
                </a:cubicBezTo>
                <a:cubicBezTo>
                  <a:pt x="2559034" y="711777"/>
                  <a:pt x="2548819" y="707483"/>
                  <a:pt x="2539938" y="701563"/>
                </a:cubicBezTo>
                <a:cubicBezTo>
                  <a:pt x="2534017" y="689722"/>
                  <a:pt x="2527093" y="678333"/>
                  <a:pt x="2522176" y="666041"/>
                </a:cubicBezTo>
                <a:cubicBezTo>
                  <a:pt x="2515223" y="648658"/>
                  <a:pt x="2504415" y="612757"/>
                  <a:pt x="2504415" y="612757"/>
                </a:cubicBezTo>
                <a:cubicBezTo>
                  <a:pt x="2507375" y="586116"/>
                  <a:pt x="2507268" y="558952"/>
                  <a:pt x="2513296" y="532833"/>
                </a:cubicBezTo>
                <a:cubicBezTo>
                  <a:pt x="2517274" y="515596"/>
                  <a:pt x="2538673" y="485886"/>
                  <a:pt x="2548819" y="470669"/>
                </a:cubicBezTo>
                <a:cubicBezTo>
                  <a:pt x="2568851" y="390543"/>
                  <a:pt x="2558861" y="422782"/>
                  <a:pt x="2575462" y="372983"/>
                </a:cubicBezTo>
                <a:cubicBezTo>
                  <a:pt x="2572502" y="325620"/>
                  <a:pt x="2572993" y="277914"/>
                  <a:pt x="2566581" y="230894"/>
                </a:cubicBezTo>
                <a:cubicBezTo>
                  <a:pt x="2564051" y="212344"/>
                  <a:pt x="2553360" y="195774"/>
                  <a:pt x="2548819" y="177611"/>
                </a:cubicBezTo>
                <a:cubicBezTo>
                  <a:pt x="2545859" y="165770"/>
                  <a:pt x="2545396" y="153006"/>
                  <a:pt x="2539938" y="142089"/>
                </a:cubicBezTo>
                <a:cubicBezTo>
                  <a:pt x="2520991" y="104196"/>
                  <a:pt x="2493759" y="67492"/>
                  <a:pt x="2451129" y="53283"/>
                </a:cubicBezTo>
                <a:lnTo>
                  <a:pt x="2424487" y="44403"/>
                </a:lnTo>
                <a:lnTo>
                  <a:pt x="2477772" y="71044"/>
                </a:lnTo>
                <a:close/>
              </a:path>
            </a:pathLst>
          </a:custGeom>
          <a:solidFill>
            <a:srgbClr val="FFFFEE"/>
          </a:solidFill>
          <a:ln>
            <a:solidFill>
              <a:srgbClr val="FFFCEF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461807" y="4281932"/>
            <a:ext cx="2646509" cy="1515982"/>
          </a:xfrm>
          <a:custGeom>
            <a:avLst/>
            <a:gdLst>
              <a:gd name="connsiteX0" fmla="*/ 2477772 w 2646509"/>
              <a:gd name="connsiteY0" fmla="*/ 71044 h 1515982"/>
              <a:gd name="connsiteX1" fmla="*/ 2477772 w 2646509"/>
              <a:gd name="connsiteY1" fmla="*/ 71044 h 1515982"/>
              <a:gd name="connsiteX2" fmla="*/ 2388963 w 2646509"/>
              <a:gd name="connsiteY2" fmla="*/ 17761 h 1515982"/>
              <a:gd name="connsiteX3" fmla="*/ 2335678 w 2646509"/>
              <a:gd name="connsiteY3" fmla="*/ 0 h 1515982"/>
              <a:gd name="connsiteX4" fmla="*/ 2007084 w 2646509"/>
              <a:gd name="connsiteY4" fmla="*/ 8880 h 1515982"/>
              <a:gd name="connsiteX5" fmla="*/ 1971560 w 2646509"/>
              <a:gd name="connsiteY5" fmla="*/ 17761 h 1515982"/>
              <a:gd name="connsiteX6" fmla="*/ 1722895 w 2646509"/>
              <a:gd name="connsiteY6" fmla="*/ 26642 h 1515982"/>
              <a:gd name="connsiteX7" fmla="*/ 1678491 w 2646509"/>
              <a:gd name="connsiteY7" fmla="*/ 44403 h 1515982"/>
              <a:gd name="connsiteX8" fmla="*/ 1642967 w 2646509"/>
              <a:gd name="connsiteY8" fmla="*/ 62164 h 1515982"/>
              <a:gd name="connsiteX9" fmla="*/ 1607443 w 2646509"/>
              <a:gd name="connsiteY9" fmla="*/ 71044 h 1515982"/>
              <a:gd name="connsiteX10" fmla="*/ 1580801 w 2646509"/>
              <a:gd name="connsiteY10" fmla="*/ 79925 h 1515982"/>
              <a:gd name="connsiteX11" fmla="*/ 1438706 w 2646509"/>
              <a:gd name="connsiteY11" fmla="*/ 71044 h 1515982"/>
              <a:gd name="connsiteX12" fmla="*/ 1412064 w 2646509"/>
              <a:gd name="connsiteY12" fmla="*/ 62164 h 1515982"/>
              <a:gd name="connsiteX13" fmla="*/ 1252207 w 2646509"/>
              <a:gd name="connsiteY13" fmla="*/ 71044 h 1515982"/>
              <a:gd name="connsiteX14" fmla="*/ 1216684 w 2646509"/>
              <a:gd name="connsiteY14" fmla="*/ 79925 h 1515982"/>
              <a:gd name="connsiteX15" fmla="*/ 1127875 w 2646509"/>
              <a:gd name="connsiteY15" fmla="*/ 97686 h 1515982"/>
              <a:gd name="connsiteX16" fmla="*/ 1065708 w 2646509"/>
              <a:gd name="connsiteY16" fmla="*/ 115447 h 1515982"/>
              <a:gd name="connsiteX17" fmla="*/ 1039066 w 2646509"/>
              <a:gd name="connsiteY17" fmla="*/ 124328 h 1515982"/>
              <a:gd name="connsiteX18" fmla="*/ 905852 w 2646509"/>
              <a:gd name="connsiteY18" fmla="*/ 115447 h 1515982"/>
              <a:gd name="connsiteX19" fmla="*/ 879209 w 2646509"/>
              <a:gd name="connsiteY19" fmla="*/ 106566 h 1515982"/>
              <a:gd name="connsiteX20" fmla="*/ 825924 w 2646509"/>
              <a:gd name="connsiteY20" fmla="*/ 97686 h 1515982"/>
              <a:gd name="connsiteX21" fmla="*/ 799281 w 2646509"/>
              <a:gd name="connsiteY21" fmla="*/ 88805 h 1515982"/>
              <a:gd name="connsiteX22" fmla="*/ 737115 w 2646509"/>
              <a:gd name="connsiteY22" fmla="*/ 71044 h 1515982"/>
              <a:gd name="connsiteX23" fmla="*/ 577259 w 2646509"/>
              <a:gd name="connsiteY23" fmla="*/ 79925 h 1515982"/>
              <a:gd name="connsiteX24" fmla="*/ 168737 w 2646509"/>
              <a:gd name="connsiteY24" fmla="*/ 88805 h 1515982"/>
              <a:gd name="connsiteX25" fmla="*/ 142094 w 2646509"/>
              <a:gd name="connsiteY25" fmla="*/ 142089 h 1515982"/>
              <a:gd name="connsiteX26" fmla="*/ 124333 w 2646509"/>
              <a:gd name="connsiteY26" fmla="*/ 168730 h 1515982"/>
              <a:gd name="connsiteX27" fmla="*/ 71047 w 2646509"/>
              <a:gd name="connsiteY27" fmla="*/ 230894 h 1515982"/>
              <a:gd name="connsiteX28" fmla="*/ 79928 w 2646509"/>
              <a:gd name="connsiteY28" fmla="*/ 364102 h 1515982"/>
              <a:gd name="connsiteX29" fmla="*/ 88809 w 2646509"/>
              <a:gd name="connsiteY29" fmla="*/ 390744 h 1515982"/>
              <a:gd name="connsiteX30" fmla="*/ 97690 w 2646509"/>
              <a:gd name="connsiteY30" fmla="*/ 435147 h 1515982"/>
              <a:gd name="connsiteX31" fmla="*/ 79928 w 2646509"/>
              <a:gd name="connsiteY31" fmla="*/ 532833 h 1515982"/>
              <a:gd name="connsiteX32" fmla="*/ 71047 w 2646509"/>
              <a:gd name="connsiteY32" fmla="*/ 559474 h 1515982"/>
              <a:gd name="connsiteX33" fmla="*/ 53285 w 2646509"/>
              <a:gd name="connsiteY33" fmla="*/ 621638 h 1515982"/>
              <a:gd name="connsiteX34" fmla="*/ 44404 w 2646509"/>
              <a:gd name="connsiteY34" fmla="*/ 710443 h 1515982"/>
              <a:gd name="connsiteX35" fmla="*/ 35524 w 2646509"/>
              <a:gd name="connsiteY35" fmla="*/ 825890 h 1515982"/>
              <a:gd name="connsiteX36" fmla="*/ 26643 w 2646509"/>
              <a:gd name="connsiteY36" fmla="*/ 852532 h 1515982"/>
              <a:gd name="connsiteX37" fmla="*/ 17762 w 2646509"/>
              <a:gd name="connsiteY37" fmla="*/ 888054 h 1515982"/>
              <a:gd name="connsiteX38" fmla="*/ 0 w 2646509"/>
              <a:gd name="connsiteY38" fmla="*/ 941338 h 1515982"/>
              <a:gd name="connsiteX39" fmla="*/ 8881 w 2646509"/>
              <a:gd name="connsiteY39" fmla="*/ 1065665 h 1515982"/>
              <a:gd name="connsiteX40" fmla="*/ 26643 w 2646509"/>
              <a:gd name="connsiteY40" fmla="*/ 1092307 h 1515982"/>
              <a:gd name="connsiteX41" fmla="*/ 62166 w 2646509"/>
              <a:gd name="connsiteY41" fmla="*/ 1447529 h 1515982"/>
              <a:gd name="connsiteX42" fmla="*/ 426283 w 2646509"/>
              <a:gd name="connsiteY42" fmla="*/ 1420887 h 1515982"/>
              <a:gd name="connsiteX43" fmla="*/ 479569 w 2646509"/>
              <a:gd name="connsiteY43" fmla="*/ 1376484 h 1515982"/>
              <a:gd name="connsiteX44" fmla="*/ 577259 w 2646509"/>
              <a:gd name="connsiteY44" fmla="*/ 1358723 h 1515982"/>
              <a:gd name="connsiteX45" fmla="*/ 674949 w 2646509"/>
              <a:gd name="connsiteY45" fmla="*/ 1367604 h 1515982"/>
              <a:gd name="connsiteX46" fmla="*/ 728234 w 2646509"/>
              <a:gd name="connsiteY46" fmla="*/ 1412006 h 1515982"/>
              <a:gd name="connsiteX47" fmla="*/ 754877 w 2646509"/>
              <a:gd name="connsiteY47" fmla="*/ 1420887 h 1515982"/>
              <a:gd name="connsiteX48" fmla="*/ 852567 w 2646509"/>
              <a:gd name="connsiteY48" fmla="*/ 1465290 h 1515982"/>
              <a:gd name="connsiteX49" fmla="*/ 932495 w 2646509"/>
              <a:gd name="connsiteY49" fmla="*/ 1456409 h 1515982"/>
              <a:gd name="connsiteX50" fmla="*/ 968018 w 2646509"/>
              <a:gd name="connsiteY50" fmla="*/ 1438648 h 1515982"/>
              <a:gd name="connsiteX51" fmla="*/ 1047947 w 2646509"/>
              <a:gd name="connsiteY51" fmla="*/ 1420887 h 1515982"/>
              <a:gd name="connsiteX52" fmla="*/ 1145636 w 2646509"/>
              <a:gd name="connsiteY52" fmla="*/ 1412006 h 1515982"/>
              <a:gd name="connsiteX53" fmla="*/ 1172279 w 2646509"/>
              <a:gd name="connsiteY53" fmla="*/ 1403126 h 1515982"/>
              <a:gd name="connsiteX54" fmla="*/ 1403183 w 2646509"/>
              <a:gd name="connsiteY54" fmla="*/ 1403126 h 1515982"/>
              <a:gd name="connsiteX55" fmla="*/ 1465349 w 2646509"/>
              <a:gd name="connsiteY55" fmla="*/ 1420887 h 1515982"/>
              <a:gd name="connsiteX56" fmla="*/ 1509754 w 2646509"/>
              <a:gd name="connsiteY56" fmla="*/ 1438648 h 1515982"/>
              <a:gd name="connsiteX57" fmla="*/ 1571920 w 2646509"/>
              <a:gd name="connsiteY57" fmla="*/ 1456409 h 1515982"/>
              <a:gd name="connsiteX58" fmla="*/ 1634086 w 2646509"/>
              <a:gd name="connsiteY58" fmla="*/ 1474170 h 1515982"/>
              <a:gd name="connsiteX59" fmla="*/ 1802823 w 2646509"/>
              <a:gd name="connsiteY59" fmla="*/ 1491931 h 1515982"/>
              <a:gd name="connsiteX60" fmla="*/ 2149179 w 2646509"/>
              <a:gd name="connsiteY60" fmla="*/ 1491931 h 1515982"/>
              <a:gd name="connsiteX61" fmla="*/ 2202464 w 2646509"/>
              <a:gd name="connsiteY61" fmla="*/ 1474170 h 1515982"/>
              <a:gd name="connsiteX62" fmla="*/ 2264630 w 2646509"/>
              <a:gd name="connsiteY62" fmla="*/ 1447529 h 1515982"/>
              <a:gd name="connsiteX63" fmla="*/ 2371201 w 2646509"/>
              <a:gd name="connsiteY63" fmla="*/ 1429767 h 1515982"/>
              <a:gd name="connsiteX64" fmla="*/ 2442248 w 2646509"/>
              <a:gd name="connsiteY64" fmla="*/ 1420887 h 1515982"/>
              <a:gd name="connsiteX65" fmla="*/ 2486653 w 2646509"/>
              <a:gd name="connsiteY65" fmla="*/ 1403126 h 1515982"/>
              <a:gd name="connsiteX66" fmla="*/ 2513296 w 2646509"/>
              <a:gd name="connsiteY66" fmla="*/ 1385365 h 1515982"/>
              <a:gd name="connsiteX67" fmla="*/ 2566581 w 2646509"/>
              <a:gd name="connsiteY67" fmla="*/ 1367604 h 1515982"/>
              <a:gd name="connsiteX68" fmla="*/ 2593224 w 2646509"/>
              <a:gd name="connsiteY68" fmla="*/ 1358723 h 1515982"/>
              <a:gd name="connsiteX69" fmla="*/ 2646509 w 2646509"/>
              <a:gd name="connsiteY69" fmla="*/ 1332081 h 1515982"/>
              <a:gd name="connsiteX70" fmla="*/ 2610986 w 2646509"/>
              <a:gd name="connsiteY70" fmla="*/ 1278798 h 1515982"/>
              <a:gd name="connsiteX71" fmla="*/ 2593224 w 2646509"/>
              <a:gd name="connsiteY71" fmla="*/ 1243276 h 1515982"/>
              <a:gd name="connsiteX72" fmla="*/ 2575462 w 2646509"/>
              <a:gd name="connsiteY72" fmla="*/ 1216634 h 1515982"/>
              <a:gd name="connsiteX73" fmla="*/ 2566581 w 2646509"/>
              <a:gd name="connsiteY73" fmla="*/ 1189993 h 1515982"/>
              <a:gd name="connsiteX74" fmla="*/ 2531057 w 2646509"/>
              <a:gd name="connsiteY74" fmla="*/ 1136710 h 1515982"/>
              <a:gd name="connsiteX75" fmla="*/ 2539938 w 2646509"/>
              <a:gd name="connsiteY75" fmla="*/ 994621 h 1515982"/>
              <a:gd name="connsiteX76" fmla="*/ 2548819 w 2646509"/>
              <a:gd name="connsiteY76" fmla="*/ 967979 h 1515982"/>
              <a:gd name="connsiteX77" fmla="*/ 2575462 w 2646509"/>
              <a:gd name="connsiteY77" fmla="*/ 950218 h 1515982"/>
              <a:gd name="connsiteX78" fmla="*/ 2584343 w 2646509"/>
              <a:gd name="connsiteY78" fmla="*/ 923576 h 1515982"/>
              <a:gd name="connsiteX79" fmla="*/ 2602105 w 2646509"/>
              <a:gd name="connsiteY79" fmla="*/ 834771 h 1515982"/>
              <a:gd name="connsiteX80" fmla="*/ 2566581 w 2646509"/>
              <a:gd name="connsiteY80" fmla="*/ 719324 h 1515982"/>
              <a:gd name="connsiteX81" fmla="*/ 2539938 w 2646509"/>
              <a:gd name="connsiteY81" fmla="*/ 701563 h 1515982"/>
              <a:gd name="connsiteX82" fmla="*/ 2522176 w 2646509"/>
              <a:gd name="connsiteY82" fmla="*/ 666041 h 1515982"/>
              <a:gd name="connsiteX83" fmla="*/ 2504415 w 2646509"/>
              <a:gd name="connsiteY83" fmla="*/ 612757 h 1515982"/>
              <a:gd name="connsiteX84" fmla="*/ 2513296 w 2646509"/>
              <a:gd name="connsiteY84" fmla="*/ 532833 h 1515982"/>
              <a:gd name="connsiteX85" fmla="*/ 2548819 w 2646509"/>
              <a:gd name="connsiteY85" fmla="*/ 470669 h 1515982"/>
              <a:gd name="connsiteX86" fmla="*/ 2575462 w 2646509"/>
              <a:gd name="connsiteY86" fmla="*/ 372983 h 1515982"/>
              <a:gd name="connsiteX87" fmla="*/ 2566581 w 2646509"/>
              <a:gd name="connsiteY87" fmla="*/ 230894 h 1515982"/>
              <a:gd name="connsiteX88" fmla="*/ 2548819 w 2646509"/>
              <a:gd name="connsiteY88" fmla="*/ 177611 h 1515982"/>
              <a:gd name="connsiteX89" fmla="*/ 2539938 w 2646509"/>
              <a:gd name="connsiteY89" fmla="*/ 142089 h 1515982"/>
              <a:gd name="connsiteX90" fmla="*/ 2451129 w 2646509"/>
              <a:gd name="connsiteY90" fmla="*/ 53283 h 1515982"/>
              <a:gd name="connsiteX91" fmla="*/ 2424487 w 2646509"/>
              <a:gd name="connsiteY91" fmla="*/ 44403 h 1515982"/>
              <a:gd name="connsiteX92" fmla="*/ 2477772 w 2646509"/>
              <a:gd name="connsiteY92" fmla="*/ 71044 h 1515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2646509" h="1515982">
                <a:moveTo>
                  <a:pt x="2477772" y="71044"/>
                </a:moveTo>
                <a:lnTo>
                  <a:pt x="2477772" y="71044"/>
                </a:lnTo>
                <a:cubicBezTo>
                  <a:pt x="2448169" y="53283"/>
                  <a:pt x="2419841" y="33199"/>
                  <a:pt x="2388963" y="17761"/>
                </a:cubicBezTo>
                <a:cubicBezTo>
                  <a:pt x="2372217" y="9388"/>
                  <a:pt x="2335678" y="0"/>
                  <a:pt x="2335678" y="0"/>
                </a:cubicBezTo>
                <a:cubicBezTo>
                  <a:pt x="2226147" y="2960"/>
                  <a:pt x="2116525" y="3542"/>
                  <a:pt x="2007084" y="8880"/>
                </a:cubicBezTo>
                <a:cubicBezTo>
                  <a:pt x="1994893" y="9475"/>
                  <a:pt x="1983742" y="17000"/>
                  <a:pt x="1971560" y="17761"/>
                </a:cubicBezTo>
                <a:cubicBezTo>
                  <a:pt x="1888780" y="22935"/>
                  <a:pt x="1805783" y="23682"/>
                  <a:pt x="1722895" y="26642"/>
                </a:cubicBezTo>
                <a:cubicBezTo>
                  <a:pt x="1708094" y="32562"/>
                  <a:pt x="1693059" y="37929"/>
                  <a:pt x="1678491" y="44403"/>
                </a:cubicBezTo>
                <a:cubicBezTo>
                  <a:pt x="1666393" y="49780"/>
                  <a:pt x="1655363" y="57516"/>
                  <a:pt x="1642967" y="62164"/>
                </a:cubicBezTo>
                <a:cubicBezTo>
                  <a:pt x="1631538" y="66449"/>
                  <a:pt x="1619179" y="67691"/>
                  <a:pt x="1607443" y="71044"/>
                </a:cubicBezTo>
                <a:cubicBezTo>
                  <a:pt x="1598442" y="73616"/>
                  <a:pt x="1589682" y="76965"/>
                  <a:pt x="1580801" y="79925"/>
                </a:cubicBezTo>
                <a:cubicBezTo>
                  <a:pt x="1533436" y="76965"/>
                  <a:pt x="1485903" y="76012"/>
                  <a:pt x="1438706" y="71044"/>
                </a:cubicBezTo>
                <a:cubicBezTo>
                  <a:pt x="1429396" y="70064"/>
                  <a:pt x="1421425" y="62164"/>
                  <a:pt x="1412064" y="62164"/>
                </a:cubicBezTo>
                <a:cubicBezTo>
                  <a:pt x="1358696" y="62164"/>
                  <a:pt x="1305493" y="68084"/>
                  <a:pt x="1252207" y="71044"/>
                </a:cubicBezTo>
                <a:cubicBezTo>
                  <a:pt x="1240366" y="74004"/>
                  <a:pt x="1228619" y="77368"/>
                  <a:pt x="1216684" y="79925"/>
                </a:cubicBezTo>
                <a:cubicBezTo>
                  <a:pt x="1187165" y="86250"/>
                  <a:pt x="1156515" y="88140"/>
                  <a:pt x="1127875" y="97686"/>
                </a:cubicBezTo>
                <a:cubicBezTo>
                  <a:pt x="1063968" y="118986"/>
                  <a:pt x="1143802" y="93134"/>
                  <a:pt x="1065708" y="115447"/>
                </a:cubicBezTo>
                <a:cubicBezTo>
                  <a:pt x="1056707" y="118019"/>
                  <a:pt x="1047947" y="121368"/>
                  <a:pt x="1039066" y="124328"/>
                </a:cubicBezTo>
                <a:cubicBezTo>
                  <a:pt x="994661" y="121368"/>
                  <a:pt x="950083" y="120362"/>
                  <a:pt x="905852" y="115447"/>
                </a:cubicBezTo>
                <a:cubicBezTo>
                  <a:pt x="896548" y="114413"/>
                  <a:pt x="888347" y="108597"/>
                  <a:pt x="879209" y="106566"/>
                </a:cubicBezTo>
                <a:cubicBezTo>
                  <a:pt x="861631" y="102660"/>
                  <a:pt x="843686" y="100646"/>
                  <a:pt x="825924" y="97686"/>
                </a:cubicBezTo>
                <a:cubicBezTo>
                  <a:pt x="817043" y="94726"/>
                  <a:pt x="808282" y="91377"/>
                  <a:pt x="799281" y="88805"/>
                </a:cubicBezTo>
                <a:cubicBezTo>
                  <a:pt x="721221" y="66503"/>
                  <a:pt x="800996" y="92338"/>
                  <a:pt x="737115" y="71044"/>
                </a:cubicBezTo>
                <a:cubicBezTo>
                  <a:pt x="683830" y="74004"/>
                  <a:pt x="630600" y="78258"/>
                  <a:pt x="577259" y="79925"/>
                </a:cubicBezTo>
                <a:cubicBezTo>
                  <a:pt x="441119" y="84179"/>
                  <a:pt x="304473" y="77494"/>
                  <a:pt x="168737" y="88805"/>
                </a:cubicBezTo>
                <a:cubicBezTo>
                  <a:pt x="155458" y="89912"/>
                  <a:pt x="145864" y="134548"/>
                  <a:pt x="142094" y="142089"/>
                </a:cubicBezTo>
                <a:cubicBezTo>
                  <a:pt x="137321" y="151635"/>
                  <a:pt x="130537" y="160045"/>
                  <a:pt x="124333" y="168730"/>
                </a:cubicBezTo>
                <a:cubicBezTo>
                  <a:pt x="95852" y="208601"/>
                  <a:pt x="103321" y="198621"/>
                  <a:pt x="71047" y="230894"/>
                </a:cubicBezTo>
                <a:cubicBezTo>
                  <a:pt x="74007" y="275297"/>
                  <a:pt x="75013" y="319873"/>
                  <a:pt x="79928" y="364102"/>
                </a:cubicBezTo>
                <a:cubicBezTo>
                  <a:pt x="80962" y="373406"/>
                  <a:pt x="86539" y="381662"/>
                  <a:pt x="88809" y="390744"/>
                </a:cubicBezTo>
                <a:cubicBezTo>
                  <a:pt x="92470" y="405387"/>
                  <a:pt x="94730" y="420346"/>
                  <a:pt x="97690" y="435147"/>
                </a:cubicBezTo>
                <a:cubicBezTo>
                  <a:pt x="91769" y="467709"/>
                  <a:pt x="86863" y="500472"/>
                  <a:pt x="79928" y="532833"/>
                </a:cubicBezTo>
                <a:cubicBezTo>
                  <a:pt x="77967" y="541986"/>
                  <a:pt x="73619" y="550473"/>
                  <a:pt x="71047" y="559474"/>
                </a:cubicBezTo>
                <a:cubicBezTo>
                  <a:pt x="48741" y="637538"/>
                  <a:pt x="74581" y="557753"/>
                  <a:pt x="53285" y="621638"/>
                </a:cubicBezTo>
                <a:cubicBezTo>
                  <a:pt x="50325" y="651240"/>
                  <a:pt x="46981" y="680806"/>
                  <a:pt x="44404" y="710443"/>
                </a:cubicBezTo>
                <a:cubicBezTo>
                  <a:pt x="41060" y="748894"/>
                  <a:pt x="40311" y="787592"/>
                  <a:pt x="35524" y="825890"/>
                </a:cubicBezTo>
                <a:cubicBezTo>
                  <a:pt x="34363" y="835179"/>
                  <a:pt x="29215" y="843531"/>
                  <a:pt x="26643" y="852532"/>
                </a:cubicBezTo>
                <a:cubicBezTo>
                  <a:pt x="23290" y="864267"/>
                  <a:pt x="21269" y="876364"/>
                  <a:pt x="17762" y="888054"/>
                </a:cubicBezTo>
                <a:cubicBezTo>
                  <a:pt x="12382" y="905987"/>
                  <a:pt x="0" y="941338"/>
                  <a:pt x="0" y="941338"/>
                </a:cubicBezTo>
                <a:cubicBezTo>
                  <a:pt x="2960" y="982780"/>
                  <a:pt x="1660" y="1024749"/>
                  <a:pt x="8881" y="1065665"/>
                </a:cubicBezTo>
                <a:cubicBezTo>
                  <a:pt x="10736" y="1076176"/>
                  <a:pt x="25864" y="1081662"/>
                  <a:pt x="26643" y="1092307"/>
                </a:cubicBezTo>
                <a:cubicBezTo>
                  <a:pt x="52954" y="1451870"/>
                  <a:pt x="-59729" y="1366263"/>
                  <a:pt x="62166" y="1447529"/>
                </a:cubicBezTo>
                <a:cubicBezTo>
                  <a:pt x="183538" y="1438648"/>
                  <a:pt x="305364" y="1434627"/>
                  <a:pt x="426283" y="1420887"/>
                </a:cubicBezTo>
                <a:cubicBezTo>
                  <a:pt x="443797" y="1418897"/>
                  <a:pt x="468417" y="1383918"/>
                  <a:pt x="479569" y="1376484"/>
                </a:cubicBezTo>
                <a:cubicBezTo>
                  <a:pt x="498523" y="1363848"/>
                  <a:pt x="574253" y="1359099"/>
                  <a:pt x="577259" y="1358723"/>
                </a:cubicBezTo>
                <a:cubicBezTo>
                  <a:pt x="609822" y="1361683"/>
                  <a:pt x="642977" y="1360753"/>
                  <a:pt x="674949" y="1367604"/>
                </a:cubicBezTo>
                <a:cubicBezTo>
                  <a:pt x="696356" y="1372191"/>
                  <a:pt x="712500" y="1401517"/>
                  <a:pt x="728234" y="1412006"/>
                </a:cubicBezTo>
                <a:cubicBezTo>
                  <a:pt x="736023" y="1417199"/>
                  <a:pt x="746355" y="1417013"/>
                  <a:pt x="754877" y="1420887"/>
                </a:cubicBezTo>
                <a:cubicBezTo>
                  <a:pt x="864080" y="1470523"/>
                  <a:pt x="790275" y="1444526"/>
                  <a:pt x="852567" y="1465290"/>
                </a:cubicBezTo>
                <a:cubicBezTo>
                  <a:pt x="879210" y="1462330"/>
                  <a:pt x="906375" y="1462437"/>
                  <a:pt x="932495" y="1456409"/>
                </a:cubicBezTo>
                <a:cubicBezTo>
                  <a:pt x="945395" y="1453432"/>
                  <a:pt x="955365" y="1442541"/>
                  <a:pt x="968018" y="1438648"/>
                </a:cubicBezTo>
                <a:cubicBezTo>
                  <a:pt x="994104" y="1430622"/>
                  <a:pt x="1020956" y="1424936"/>
                  <a:pt x="1047947" y="1420887"/>
                </a:cubicBezTo>
                <a:cubicBezTo>
                  <a:pt x="1080283" y="1416037"/>
                  <a:pt x="1113073" y="1414966"/>
                  <a:pt x="1145636" y="1412006"/>
                </a:cubicBezTo>
                <a:cubicBezTo>
                  <a:pt x="1154517" y="1409046"/>
                  <a:pt x="1163045" y="1404665"/>
                  <a:pt x="1172279" y="1403126"/>
                </a:cubicBezTo>
                <a:cubicBezTo>
                  <a:pt x="1270278" y="1386794"/>
                  <a:pt x="1285687" y="1396214"/>
                  <a:pt x="1403183" y="1403126"/>
                </a:cubicBezTo>
                <a:cubicBezTo>
                  <a:pt x="1431183" y="1410125"/>
                  <a:pt x="1439863" y="1411330"/>
                  <a:pt x="1465349" y="1420887"/>
                </a:cubicBezTo>
                <a:cubicBezTo>
                  <a:pt x="1480276" y="1426484"/>
                  <a:pt x="1494827" y="1433051"/>
                  <a:pt x="1509754" y="1438648"/>
                </a:cubicBezTo>
                <a:cubicBezTo>
                  <a:pt x="1540018" y="1449997"/>
                  <a:pt x="1537690" y="1447074"/>
                  <a:pt x="1571920" y="1456409"/>
                </a:cubicBezTo>
                <a:cubicBezTo>
                  <a:pt x="1592712" y="1462079"/>
                  <a:pt x="1613178" y="1468943"/>
                  <a:pt x="1634086" y="1474170"/>
                </a:cubicBezTo>
                <a:cubicBezTo>
                  <a:pt x="1695396" y="1489497"/>
                  <a:pt x="1729051" y="1486662"/>
                  <a:pt x="1802823" y="1491931"/>
                </a:cubicBezTo>
                <a:cubicBezTo>
                  <a:pt x="1927491" y="1533487"/>
                  <a:pt x="1855595" y="1512901"/>
                  <a:pt x="2149179" y="1491931"/>
                </a:cubicBezTo>
                <a:cubicBezTo>
                  <a:pt x="2167854" y="1490597"/>
                  <a:pt x="2185718" y="1482543"/>
                  <a:pt x="2202464" y="1474170"/>
                </a:cubicBezTo>
                <a:cubicBezTo>
                  <a:pt x="2227882" y="1461462"/>
                  <a:pt x="2238494" y="1454063"/>
                  <a:pt x="2264630" y="1447529"/>
                </a:cubicBezTo>
                <a:cubicBezTo>
                  <a:pt x="2297195" y="1439388"/>
                  <a:pt x="2338975" y="1434064"/>
                  <a:pt x="2371201" y="1429767"/>
                </a:cubicBezTo>
                <a:lnTo>
                  <a:pt x="2442248" y="1420887"/>
                </a:lnTo>
                <a:cubicBezTo>
                  <a:pt x="2457050" y="1414967"/>
                  <a:pt x="2472394" y="1410255"/>
                  <a:pt x="2486653" y="1403126"/>
                </a:cubicBezTo>
                <a:cubicBezTo>
                  <a:pt x="2496200" y="1398353"/>
                  <a:pt x="2503542" y="1389700"/>
                  <a:pt x="2513296" y="1385365"/>
                </a:cubicBezTo>
                <a:cubicBezTo>
                  <a:pt x="2530405" y="1377761"/>
                  <a:pt x="2548819" y="1373524"/>
                  <a:pt x="2566581" y="1367604"/>
                </a:cubicBezTo>
                <a:cubicBezTo>
                  <a:pt x="2575462" y="1364644"/>
                  <a:pt x="2585435" y="1363916"/>
                  <a:pt x="2593224" y="1358723"/>
                </a:cubicBezTo>
                <a:cubicBezTo>
                  <a:pt x="2627655" y="1335769"/>
                  <a:pt x="2609741" y="1344337"/>
                  <a:pt x="2646509" y="1332081"/>
                </a:cubicBezTo>
                <a:cubicBezTo>
                  <a:pt x="2627458" y="1274933"/>
                  <a:pt x="2652563" y="1337004"/>
                  <a:pt x="2610986" y="1278798"/>
                </a:cubicBezTo>
                <a:cubicBezTo>
                  <a:pt x="2603291" y="1268026"/>
                  <a:pt x="2599792" y="1254770"/>
                  <a:pt x="2593224" y="1243276"/>
                </a:cubicBezTo>
                <a:cubicBezTo>
                  <a:pt x="2587928" y="1234009"/>
                  <a:pt x="2580235" y="1226180"/>
                  <a:pt x="2575462" y="1216634"/>
                </a:cubicBezTo>
                <a:cubicBezTo>
                  <a:pt x="2571276" y="1208262"/>
                  <a:pt x="2571127" y="1198176"/>
                  <a:pt x="2566581" y="1189993"/>
                </a:cubicBezTo>
                <a:cubicBezTo>
                  <a:pt x="2556214" y="1171333"/>
                  <a:pt x="2531057" y="1136710"/>
                  <a:pt x="2531057" y="1136710"/>
                </a:cubicBezTo>
                <a:cubicBezTo>
                  <a:pt x="2516490" y="1063876"/>
                  <a:pt x="2517712" y="1098338"/>
                  <a:pt x="2539938" y="994621"/>
                </a:cubicBezTo>
                <a:cubicBezTo>
                  <a:pt x="2541900" y="985468"/>
                  <a:pt x="2542971" y="975289"/>
                  <a:pt x="2548819" y="967979"/>
                </a:cubicBezTo>
                <a:cubicBezTo>
                  <a:pt x="2555487" y="959645"/>
                  <a:pt x="2566581" y="956138"/>
                  <a:pt x="2575462" y="950218"/>
                </a:cubicBezTo>
                <a:cubicBezTo>
                  <a:pt x="2578422" y="941337"/>
                  <a:pt x="2582238" y="932697"/>
                  <a:pt x="2584343" y="923576"/>
                </a:cubicBezTo>
                <a:cubicBezTo>
                  <a:pt x="2591131" y="894161"/>
                  <a:pt x="2602105" y="834771"/>
                  <a:pt x="2602105" y="834771"/>
                </a:cubicBezTo>
                <a:cubicBezTo>
                  <a:pt x="2594814" y="769152"/>
                  <a:pt x="2607528" y="760268"/>
                  <a:pt x="2566581" y="719324"/>
                </a:cubicBezTo>
                <a:cubicBezTo>
                  <a:pt x="2559034" y="711777"/>
                  <a:pt x="2548819" y="707483"/>
                  <a:pt x="2539938" y="701563"/>
                </a:cubicBezTo>
                <a:cubicBezTo>
                  <a:pt x="2534017" y="689722"/>
                  <a:pt x="2527093" y="678333"/>
                  <a:pt x="2522176" y="666041"/>
                </a:cubicBezTo>
                <a:cubicBezTo>
                  <a:pt x="2515223" y="648658"/>
                  <a:pt x="2504415" y="612757"/>
                  <a:pt x="2504415" y="612757"/>
                </a:cubicBezTo>
                <a:cubicBezTo>
                  <a:pt x="2507375" y="586116"/>
                  <a:pt x="2507268" y="558952"/>
                  <a:pt x="2513296" y="532833"/>
                </a:cubicBezTo>
                <a:cubicBezTo>
                  <a:pt x="2517274" y="515596"/>
                  <a:pt x="2538673" y="485886"/>
                  <a:pt x="2548819" y="470669"/>
                </a:cubicBezTo>
                <a:cubicBezTo>
                  <a:pt x="2568851" y="390543"/>
                  <a:pt x="2558861" y="422782"/>
                  <a:pt x="2575462" y="372983"/>
                </a:cubicBezTo>
                <a:cubicBezTo>
                  <a:pt x="2572502" y="325620"/>
                  <a:pt x="2572993" y="277914"/>
                  <a:pt x="2566581" y="230894"/>
                </a:cubicBezTo>
                <a:cubicBezTo>
                  <a:pt x="2564051" y="212344"/>
                  <a:pt x="2553360" y="195774"/>
                  <a:pt x="2548819" y="177611"/>
                </a:cubicBezTo>
                <a:cubicBezTo>
                  <a:pt x="2545859" y="165770"/>
                  <a:pt x="2545396" y="153006"/>
                  <a:pt x="2539938" y="142089"/>
                </a:cubicBezTo>
                <a:cubicBezTo>
                  <a:pt x="2520991" y="104196"/>
                  <a:pt x="2493759" y="67492"/>
                  <a:pt x="2451129" y="53283"/>
                </a:cubicBezTo>
                <a:lnTo>
                  <a:pt x="2424487" y="44403"/>
                </a:lnTo>
                <a:lnTo>
                  <a:pt x="2477772" y="71044"/>
                </a:lnTo>
                <a:close/>
              </a:path>
            </a:pathLst>
          </a:custGeom>
          <a:solidFill>
            <a:srgbClr val="FFFFEE"/>
          </a:solidFill>
          <a:ln>
            <a:solidFill>
              <a:srgbClr val="FFFCEF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807" y="1909598"/>
            <a:ext cx="8229600" cy="185748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“Sentiment </a:t>
            </a:r>
            <a:r>
              <a:rPr lang="en-US" dirty="0"/>
              <a:t>analysis is the task of identifying positive and negative opinions, emotions and </a:t>
            </a:r>
            <a:r>
              <a:rPr lang="en-US" dirty="0" smtClean="0"/>
              <a:t>evaluations in text”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48FA3C-8B47-41F5-B8DC-F126E0918442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99309" y="5822410"/>
            <a:ext cx="13425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Opinion</a:t>
            </a:r>
            <a:endParaRPr lang="en-US" sz="2800" dirty="0"/>
          </a:p>
        </p:txBody>
      </p:sp>
      <p:sp>
        <p:nvSpPr>
          <p:cNvPr id="17" name="TextBox 16"/>
          <p:cNvSpPr txBox="1"/>
          <p:nvPr/>
        </p:nvSpPr>
        <p:spPr>
          <a:xfrm>
            <a:off x="6951033" y="5822410"/>
            <a:ext cx="13425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Opinion</a:t>
            </a:r>
            <a:endParaRPr lang="en-US" sz="2800" dirty="0"/>
          </a:p>
        </p:txBody>
      </p:sp>
      <p:sp>
        <p:nvSpPr>
          <p:cNvPr id="18" name="TextBox 17"/>
          <p:cNvSpPr txBox="1"/>
          <p:nvPr/>
        </p:nvSpPr>
        <p:spPr>
          <a:xfrm>
            <a:off x="4005315" y="5833130"/>
            <a:ext cx="7937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Fact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6553200" y="4830447"/>
            <a:ext cx="213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Nooo</a:t>
            </a:r>
            <a:r>
              <a:rPr lang="en-US" dirty="0" smtClean="0"/>
              <a:t>, it is very humid :(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845340" y="4830447"/>
            <a:ext cx="19002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weather is great today :)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3731634" y="4830447"/>
            <a:ext cx="19002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 think its almost 30 degrees today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499" y="3874100"/>
            <a:ext cx="851150" cy="956347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Marke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43981" y="3883378"/>
            <a:ext cx="810411" cy="947069"/>
          </a:xfrm>
          <a:prstGeom prst="rect">
            <a:avLst/>
          </a:prstGeom>
          <a:solidFill>
            <a:srgbClr val="FFFFEE"/>
          </a:solidFill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6429" y="3870023"/>
            <a:ext cx="853034" cy="959099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-1243326" y="105092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0" y="0"/>
            <a:ext cx="9143999" cy="1420252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00" dirty="0" smtClean="0">
                <a:solidFill>
                  <a:schemeClr val="bg1">
                    <a:lumMod val="95000"/>
                  </a:schemeClr>
                </a:solidFill>
              </a:rPr>
              <a:t>Sentiment Analysis </a:t>
            </a:r>
            <a:endParaRPr lang="en-US" sz="6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-362857" y="7620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-1006929" y="6350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3677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744918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>
              <a:spcBef>
                <a:spcPct val="0"/>
              </a:spcBef>
              <a:buNone/>
              <a:defRPr sz="4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90969"/>
            <a:ext cx="8229600" cy="45259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We proposed a new approach for automatically extracting patterns </a:t>
            </a:r>
            <a:r>
              <a:rPr lang="en-US" dirty="0"/>
              <a:t>from the contextual semantic and sentiment similarities of words in tweets.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Used patterns </a:t>
            </a:r>
            <a:r>
              <a:rPr lang="en-US" dirty="0"/>
              <a:t>as features in tweet- and entity-level sentiment classification </a:t>
            </a:r>
            <a:r>
              <a:rPr lang="en-US" dirty="0" smtClean="0"/>
              <a:t>tasks</a:t>
            </a:r>
          </a:p>
          <a:p>
            <a:endParaRPr lang="en-US" dirty="0" smtClean="0"/>
          </a:p>
          <a:p>
            <a:r>
              <a:rPr lang="en-US" dirty="0" smtClean="0"/>
              <a:t>SS-Patterns consistently outperformed the syntactic and semantic type of features for entity- and tweet-level sentiment analysis</a:t>
            </a:r>
          </a:p>
          <a:p>
            <a:endParaRPr lang="en-US" dirty="0" smtClean="0"/>
          </a:p>
          <a:p>
            <a:r>
              <a:rPr lang="en-US" dirty="0" smtClean="0"/>
              <a:t>Conducted </a:t>
            </a:r>
            <a:r>
              <a:rPr lang="en-US" dirty="0"/>
              <a:t>quantitative </a:t>
            </a:r>
            <a:r>
              <a:rPr lang="en-US" dirty="0" smtClean="0"/>
              <a:t>analysis </a:t>
            </a:r>
            <a:r>
              <a:rPr lang="en-US" dirty="0"/>
              <a:t>on a sample of our extracted </a:t>
            </a:r>
            <a:r>
              <a:rPr lang="en-US" dirty="0" smtClean="0"/>
              <a:t>SS-Patterns and show that our patterns are strongly consistent with the sentiment of the words within them.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9026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0"/>
            <a:ext cx="9144000" cy="439621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vert="horz" lIns="91440" tIns="45720" rIns="91440" bIns="45720" rtlCol="0" anchor="b" anchorCtr="1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9600" dirty="0" smtClean="0">
                <a:solidFill>
                  <a:schemeClr val="tx2">
                    <a:lumMod val="10000"/>
                    <a:lumOff val="90000"/>
                  </a:schemeClr>
                </a:solidFill>
              </a:rPr>
              <a:t>Thank You</a:t>
            </a:r>
            <a:endParaRPr lang="en-US" sz="9600" dirty="0">
              <a:solidFill>
                <a:schemeClr val="tx2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0022" y="4544042"/>
            <a:ext cx="30754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Email: </a:t>
            </a:r>
            <a:r>
              <a:rPr lang="en-US" dirty="0" smtClean="0">
                <a:solidFill>
                  <a:schemeClr val="accent5">
                    <a:lumMod val="50000"/>
                  </a:schemeClr>
                </a:solidFill>
              </a:rPr>
              <a:t>hassan.saif@open.ac.uk</a:t>
            </a:r>
          </a:p>
          <a:p>
            <a:r>
              <a:rPr lang="en-US" dirty="0" smtClean="0"/>
              <a:t>Twitter: </a:t>
            </a:r>
            <a:r>
              <a:rPr lang="en-US" dirty="0" err="1" smtClean="0">
                <a:solidFill>
                  <a:srgbClr val="281D63"/>
                </a:solidFill>
              </a:rPr>
              <a:t>hrsaif</a:t>
            </a:r>
            <a:endParaRPr lang="en-US" dirty="0" smtClean="0">
              <a:solidFill>
                <a:srgbClr val="281D63"/>
              </a:solidFill>
            </a:endParaRPr>
          </a:p>
          <a:p>
            <a:r>
              <a:rPr lang="en-US" dirty="0" smtClean="0"/>
              <a:t>Website: </a:t>
            </a:r>
            <a:r>
              <a:rPr lang="en-US" dirty="0" err="1" smtClean="0">
                <a:solidFill>
                  <a:srgbClr val="281D63"/>
                </a:solidFill>
              </a:rPr>
              <a:t>tweenator.com</a:t>
            </a:r>
            <a:endParaRPr lang="en-US" dirty="0">
              <a:solidFill>
                <a:srgbClr val="281D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4717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0" y="-1"/>
            <a:ext cx="9144000" cy="974905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>
              <a:solidFill>
                <a:schemeClr val="tx2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8490" y="-128319"/>
            <a:ext cx="8229600" cy="114300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Traditional Sentiment Analysis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8" name="Picture 7" descr="supervised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271" y="4141744"/>
            <a:ext cx="5762174" cy="231058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6039445" y="4000639"/>
            <a:ext cx="2992301" cy="245168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000090"/>
                </a:solidFill>
              </a:rPr>
              <a:t>Training Features:</a:t>
            </a:r>
          </a:p>
          <a:p>
            <a:pPr lvl="1"/>
            <a:r>
              <a:rPr lang="en-US" dirty="0" smtClean="0"/>
              <a:t>Syntactic features (letter, n-grams, word n-grams, POS tags,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Linguistic Features (Synonyms, glosses, </a:t>
            </a:r>
            <a:r>
              <a:rPr lang="en-US" dirty="0" err="1" smtClean="0"/>
              <a:t>etc</a:t>
            </a:r>
            <a:r>
              <a:rPr lang="en-US" dirty="0" smtClean="0"/>
              <a:t>)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0" y="1167386"/>
            <a:ext cx="42669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(1) The Lexicon-based Approach </a:t>
            </a:r>
            <a:endParaRPr lang="en-US" sz="2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0" y="3423526"/>
            <a:ext cx="47992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(1) The Machine Learning Approach </a:t>
            </a:r>
            <a:endParaRPr lang="en-US" sz="2400" b="1" dirty="0"/>
          </a:p>
        </p:txBody>
      </p:sp>
      <p:sp>
        <p:nvSpPr>
          <p:cNvPr id="11" name="Can 10"/>
          <p:cNvSpPr/>
          <p:nvPr/>
        </p:nvSpPr>
        <p:spPr>
          <a:xfrm>
            <a:off x="1051993" y="1772433"/>
            <a:ext cx="2501691" cy="1139817"/>
          </a:xfrm>
          <a:prstGeom prst="can">
            <a:avLst>
              <a:gd name="adj" fmla="val 20877"/>
            </a:avLst>
          </a:prstGeom>
          <a:solidFill>
            <a:schemeClr val="bg1">
              <a:lumMod val="95000"/>
            </a:schemeClr>
          </a:solidFill>
          <a:ln w="6350" cmpd="sng">
            <a:solidFill>
              <a:srgbClr val="000000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5363859" y="1810917"/>
            <a:ext cx="3436959" cy="105065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 cmpd="sng">
            <a:solidFill>
              <a:srgbClr val="000000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Just got my new iPhone 6, looks and feel </a:t>
            </a:r>
            <a:r>
              <a:rPr lang="en-US" b="1" dirty="0">
                <a:solidFill>
                  <a:srgbClr val="008000"/>
                </a:solidFill>
              </a:rPr>
              <a:t>great</a:t>
            </a:r>
            <a:r>
              <a:rPr lang="en-US" dirty="0"/>
              <a:t>! :D </a:t>
            </a:r>
          </a:p>
        </p:txBody>
      </p:sp>
      <p:cxnSp>
        <p:nvCxnSpPr>
          <p:cNvPr id="15" name="Straight Arrow Connector 14"/>
          <p:cNvCxnSpPr>
            <a:stCxn id="13" idx="1"/>
            <a:endCxn id="11" idx="4"/>
          </p:cNvCxnSpPr>
          <p:nvPr/>
        </p:nvCxnSpPr>
        <p:spPr>
          <a:xfrm flipH="1">
            <a:off x="3553684" y="2336245"/>
            <a:ext cx="1810175" cy="60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463917" y="1709013"/>
            <a:ext cx="15578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Sentiment Lexicon</a:t>
            </a:r>
            <a:endParaRPr lang="en-US" sz="14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1059851" y="2271338"/>
            <a:ext cx="5672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</a:rPr>
              <a:t>g</a:t>
            </a:r>
            <a:r>
              <a:rPr lang="en-US" sz="1400" dirty="0" smtClean="0">
                <a:solidFill>
                  <a:srgbClr val="008000"/>
                </a:solidFill>
              </a:rPr>
              <a:t>reat</a:t>
            </a:r>
            <a:endParaRPr lang="en-US" sz="1400" dirty="0">
              <a:solidFill>
                <a:srgbClr val="008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 rot="20152391">
            <a:off x="2668665" y="2117450"/>
            <a:ext cx="7649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800000"/>
                </a:solidFill>
              </a:rPr>
              <a:t>h</a:t>
            </a:r>
            <a:r>
              <a:rPr lang="en-US" sz="1400" dirty="0" smtClean="0">
                <a:solidFill>
                  <a:srgbClr val="800000"/>
                </a:solidFill>
              </a:rPr>
              <a:t>orrible</a:t>
            </a:r>
            <a:endParaRPr lang="en-US" sz="1400" dirty="0">
              <a:solidFill>
                <a:srgbClr val="80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990597" y="2331813"/>
            <a:ext cx="4352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800000"/>
                </a:solidFill>
              </a:rPr>
              <a:t>sad</a:t>
            </a:r>
          </a:p>
        </p:txBody>
      </p:sp>
      <p:sp>
        <p:nvSpPr>
          <p:cNvPr id="21" name="TextBox 20"/>
          <p:cNvSpPr txBox="1"/>
          <p:nvPr/>
        </p:nvSpPr>
        <p:spPr>
          <a:xfrm rot="3374630">
            <a:off x="2161361" y="2155224"/>
            <a:ext cx="626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</a:rPr>
              <a:t>pretty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026900" y="2543789"/>
            <a:ext cx="5963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9C0001"/>
                </a:solidFill>
              </a:rPr>
              <a:t>down</a:t>
            </a:r>
            <a:endParaRPr lang="en-US" sz="1400" dirty="0">
              <a:solidFill>
                <a:srgbClr val="9C000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77973" y="1986015"/>
            <a:ext cx="6491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800000"/>
                </a:solidFill>
              </a:rPr>
              <a:t>wrong</a:t>
            </a:r>
            <a:endParaRPr lang="en-US" sz="1400" dirty="0">
              <a:solidFill>
                <a:srgbClr val="80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 rot="20282404">
            <a:off x="1214384" y="2454702"/>
            <a:ext cx="8389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</a:rPr>
              <a:t>beautiful</a:t>
            </a:r>
            <a:r>
              <a:rPr lang="en-US" sz="1400" dirty="0" smtClean="0">
                <a:solidFill>
                  <a:srgbClr val="008000"/>
                </a:solidFill>
              </a:rPr>
              <a:t> </a:t>
            </a:r>
            <a:endParaRPr lang="en-US" sz="1400" dirty="0">
              <a:solidFill>
                <a:srgbClr val="0080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 rot="20845620">
            <a:off x="1488282" y="2042567"/>
            <a:ext cx="7617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9C0001"/>
                </a:solidFill>
              </a:rPr>
              <a:t>mistake</a:t>
            </a:r>
            <a:endParaRPr lang="en-US" sz="1400" dirty="0">
              <a:solidFill>
                <a:srgbClr val="9C000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 rot="931847">
            <a:off x="2618486" y="2504325"/>
            <a:ext cx="5528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8000"/>
                </a:solidFill>
              </a:rPr>
              <a:t>good</a:t>
            </a:r>
          </a:p>
        </p:txBody>
      </p:sp>
    </p:spTree>
    <p:extLst>
      <p:ext uri="{BB962C8B-B14F-4D97-AF65-F5344CB8AC3E}">
        <p14:creationId xmlns:p14="http://schemas.microsoft.com/office/powerpoint/2010/main" val="3389693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0" y="0"/>
            <a:ext cx="9143999" cy="1420252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Traditional Sentiment Analysis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6020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281D63"/>
                </a:solidFill>
              </a:rPr>
              <a:t>However..</a:t>
            </a:r>
            <a:endParaRPr lang="en-US" dirty="0" smtClean="0"/>
          </a:p>
          <a:p>
            <a:pPr marL="0" indent="0">
              <a:buNone/>
            </a:pPr>
            <a:r>
              <a:rPr lang="en-US" sz="2800" dirty="0" smtClean="0"/>
              <a:t>Sentiment is often expressed via </a:t>
            </a:r>
            <a:r>
              <a:rPr lang="en-US" sz="2800" dirty="0"/>
              <a:t>more subtle </a:t>
            </a:r>
            <a:r>
              <a:rPr lang="en-US" sz="2800" dirty="0" smtClean="0"/>
              <a:t>relations</a:t>
            </a:r>
            <a:r>
              <a:rPr lang="en-US" sz="2800" dirty="0"/>
              <a:t>, patterns and dependencies among words in </a:t>
            </a:r>
            <a:r>
              <a:rPr lang="en-US" sz="2800" dirty="0" smtClean="0"/>
              <a:t>tweets: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19" name="TextBox 18"/>
          <p:cNvSpPr txBox="1"/>
          <p:nvPr/>
        </p:nvSpPr>
        <p:spPr>
          <a:xfrm>
            <a:off x="2936655" y="3732349"/>
            <a:ext cx="2858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Destroy   Invading Germs </a:t>
            </a:r>
            <a:endParaRPr lang="en-US" sz="2800" b="1" dirty="0"/>
          </a:p>
        </p:txBody>
      </p:sp>
      <p:sp>
        <p:nvSpPr>
          <p:cNvPr id="33" name="Right Brace 32"/>
          <p:cNvSpPr/>
          <p:nvPr/>
        </p:nvSpPr>
        <p:spPr>
          <a:xfrm rot="16200000" flipH="1">
            <a:off x="4620254" y="3725967"/>
            <a:ext cx="411127" cy="1224107"/>
          </a:xfrm>
          <a:prstGeom prst="rightBrace">
            <a:avLst>
              <a:gd name="adj1" fmla="val 8333"/>
              <a:gd name="adj2" fmla="val 50741"/>
            </a:avLst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4123992" y="4578250"/>
            <a:ext cx="1844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800000"/>
                </a:solidFill>
              </a:rPr>
              <a:t>Negative</a:t>
            </a:r>
            <a:r>
              <a:rPr lang="en-US" dirty="0" smtClean="0"/>
              <a:t> Concept</a:t>
            </a:r>
            <a:endParaRPr lang="en-US" dirty="0"/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3438554" y="4132458"/>
            <a:ext cx="0" cy="44207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2936655" y="4574529"/>
            <a:ext cx="1015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800000"/>
                </a:solidFill>
              </a:rPr>
              <a:t>Negative</a:t>
            </a:r>
            <a:endParaRPr lang="en-US" dirty="0"/>
          </a:p>
        </p:txBody>
      </p:sp>
      <p:sp>
        <p:nvSpPr>
          <p:cNvPr id="37" name="Right Brace 36"/>
          <p:cNvSpPr/>
          <p:nvPr/>
        </p:nvSpPr>
        <p:spPr>
          <a:xfrm rot="16200000" flipH="1">
            <a:off x="4339127" y="4149364"/>
            <a:ext cx="411127" cy="2212272"/>
          </a:xfrm>
          <a:prstGeom prst="rightBrace">
            <a:avLst>
              <a:gd name="adj1" fmla="val 8333"/>
              <a:gd name="adj2" fmla="val 50741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3679492" y="5530358"/>
            <a:ext cx="1941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Positive Sentiment</a:t>
            </a:r>
            <a:endParaRPr lang="en-US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58244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6358" y="1702832"/>
            <a:ext cx="85878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accent5">
                    <a:lumMod val="50000"/>
                  </a:schemeClr>
                </a:solidFill>
              </a:rPr>
              <a:t>Pattern-based Sentiment Analysis</a:t>
            </a:r>
            <a:endParaRPr lang="en-US" sz="48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565072" y="3256317"/>
            <a:ext cx="44681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Syntactic</a:t>
            </a:r>
            <a:r>
              <a:rPr lang="en-US" sz="28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Pattern Approaches </a:t>
            </a:r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65072" y="4656973"/>
            <a:ext cx="4498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0D0D0D"/>
                </a:solidFill>
              </a:rPr>
              <a:t>Semantic</a:t>
            </a:r>
            <a:r>
              <a:rPr lang="en-US" sz="2800" dirty="0" smtClean="0">
                <a:solidFill>
                  <a:srgbClr val="0D0D0D"/>
                </a:solidFill>
              </a:rPr>
              <a:t> Pattern Approaches </a:t>
            </a:r>
            <a:endParaRPr lang="en-US" sz="2800" dirty="0">
              <a:solidFill>
                <a:srgbClr val="0D0D0D"/>
              </a:solidFill>
            </a:endParaRPr>
          </a:p>
        </p:txBody>
      </p:sp>
      <p:cxnSp>
        <p:nvCxnSpPr>
          <p:cNvPr id="9" name="Elbow Connector 8"/>
          <p:cNvCxnSpPr/>
          <p:nvPr/>
        </p:nvCxnSpPr>
        <p:spPr>
          <a:xfrm>
            <a:off x="1678214" y="2550185"/>
            <a:ext cx="1886858" cy="984098"/>
          </a:xfrm>
          <a:prstGeom prst="bentConnector3">
            <a:avLst>
              <a:gd name="adj1" fmla="val 0"/>
            </a:avLst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endCxn id="7" idx="1"/>
          </p:cNvCxnSpPr>
          <p:nvPr/>
        </p:nvCxnSpPr>
        <p:spPr>
          <a:xfrm rot="16200000" flipH="1">
            <a:off x="1436536" y="2790047"/>
            <a:ext cx="2368398" cy="1888673"/>
          </a:xfrm>
          <a:prstGeom prst="bentConnector2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5788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0" y="0"/>
            <a:ext cx="9143999" cy="1420252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Syntactic Pattern Approaches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" name="Content Placeholder 5"/>
          <p:cNvSpPr txBox="1">
            <a:spLocks/>
          </p:cNvSpPr>
          <p:nvPr/>
        </p:nvSpPr>
        <p:spPr>
          <a:xfrm>
            <a:off x="359226" y="1600201"/>
            <a:ext cx="8494488" cy="45592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Based on </a:t>
            </a:r>
            <a:r>
              <a:rPr lang="en-US" sz="2400" dirty="0" smtClean="0">
                <a:solidFill>
                  <a:srgbClr val="000090"/>
                </a:solidFill>
              </a:rPr>
              <a:t>syntactic </a:t>
            </a:r>
            <a:r>
              <a:rPr lang="en-US" sz="2400" dirty="0">
                <a:solidFill>
                  <a:srgbClr val="000090"/>
                </a:solidFill>
              </a:rPr>
              <a:t>relations </a:t>
            </a:r>
            <a:r>
              <a:rPr lang="en-US" sz="2400" dirty="0"/>
              <a:t>between </a:t>
            </a:r>
            <a:r>
              <a:rPr lang="en-US" sz="2400" dirty="0" smtClean="0"/>
              <a:t>words. </a:t>
            </a:r>
          </a:p>
          <a:p>
            <a:endParaRPr lang="en-US" sz="2400" dirty="0" smtClean="0"/>
          </a:p>
          <a:p>
            <a:r>
              <a:rPr lang="en-US" sz="2400" dirty="0" smtClean="0"/>
              <a:t>Rely on </a:t>
            </a:r>
            <a:r>
              <a:rPr lang="en-US" sz="2400" dirty="0" smtClean="0">
                <a:solidFill>
                  <a:srgbClr val="000090"/>
                </a:solidFill>
              </a:rPr>
              <a:t>predefined </a:t>
            </a:r>
            <a:r>
              <a:rPr lang="en-US" sz="2400" dirty="0">
                <a:solidFill>
                  <a:srgbClr val="000090"/>
                </a:solidFill>
              </a:rPr>
              <a:t>POS </a:t>
            </a:r>
            <a:r>
              <a:rPr lang="en-US" sz="2400" dirty="0" smtClean="0">
                <a:solidFill>
                  <a:srgbClr val="000090"/>
                </a:solidFill>
              </a:rPr>
              <a:t>templates</a:t>
            </a:r>
            <a:r>
              <a:rPr lang="en-US" sz="2400" dirty="0"/>
              <a:t>:</a:t>
            </a:r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r>
              <a:rPr lang="en-US" sz="2400" b="1" dirty="0" smtClean="0"/>
              <a:t>But, they are </a:t>
            </a:r>
            <a:r>
              <a:rPr lang="en-US" sz="2400" b="1" dirty="0" smtClean="0">
                <a:solidFill>
                  <a:srgbClr val="800000"/>
                </a:solidFill>
              </a:rPr>
              <a:t>Semantically Weak!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25713" y="3096132"/>
            <a:ext cx="350731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90"/>
                </a:solidFill>
              </a:rPr>
              <a:t>&lt;subject&gt; passive-verb </a:t>
            </a:r>
            <a:endParaRPr lang="en-US" sz="2800" dirty="0" smtClean="0">
              <a:solidFill>
                <a:srgbClr val="000090"/>
              </a:solidFill>
            </a:endParaRPr>
          </a:p>
          <a:p>
            <a:endParaRPr lang="en-US" sz="2800" dirty="0"/>
          </a:p>
        </p:txBody>
      </p:sp>
      <p:sp>
        <p:nvSpPr>
          <p:cNvPr id="7" name="Rectangle 6"/>
          <p:cNvSpPr/>
          <p:nvPr/>
        </p:nvSpPr>
        <p:spPr>
          <a:xfrm>
            <a:off x="5689766" y="3096132"/>
            <a:ext cx="33072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90"/>
                </a:solidFill>
              </a:rPr>
              <a:t>&lt;subject&gt; active-verb</a:t>
            </a:r>
          </a:p>
        </p:txBody>
      </p:sp>
      <p:sp>
        <p:nvSpPr>
          <p:cNvPr id="9" name="Rectangle 8"/>
          <p:cNvSpPr/>
          <p:nvPr/>
        </p:nvSpPr>
        <p:spPr>
          <a:xfrm>
            <a:off x="725713" y="3465463"/>
            <a:ext cx="35124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8000"/>
                </a:solidFill>
              </a:rPr>
              <a:t>&lt;customer&gt; was </a:t>
            </a:r>
            <a:r>
              <a:rPr lang="en-US" sz="2800" dirty="0">
                <a:solidFill>
                  <a:srgbClr val="008000"/>
                </a:solidFill>
              </a:rPr>
              <a:t>satisfied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780480" y="3465463"/>
            <a:ext cx="28407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800000"/>
                </a:solidFill>
              </a:rPr>
              <a:t>&lt;she&gt; complained 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403962" y="5087751"/>
            <a:ext cx="22109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</a:rPr>
              <a:t>&lt;beer&gt; is </a:t>
            </a:r>
            <a:r>
              <a:rPr lang="en-US" sz="2800" dirty="0">
                <a:solidFill>
                  <a:srgbClr val="008000"/>
                </a:solidFill>
              </a:rPr>
              <a:t>cold </a:t>
            </a:r>
            <a:endParaRPr lang="en-US" sz="2800" dirty="0" smtClean="0">
              <a:solidFill>
                <a:srgbClr val="008000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359226" y="5505037"/>
            <a:ext cx="34319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&lt;subject&gt; </a:t>
            </a:r>
            <a:r>
              <a:rPr lang="en-US" sz="3200" dirty="0" smtClean="0"/>
              <a:t>verb cold</a:t>
            </a:r>
            <a:endParaRPr lang="en-US" sz="3200" dirty="0"/>
          </a:p>
        </p:txBody>
      </p:sp>
      <p:sp>
        <p:nvSpPr>
          <p:cNvPr id="31" name="Rectangle 30"/>
          <p:cNvSpPr/>
          <p:nvPr/>
        </p:nvSpPr>
        <p:spPr>
          <a:xfrm>
            <a:off x="5403962" y="6185394"/>
            <a:ext cx="27598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&lt;weather&gt; is </a:t>
            </a:r>
            <a:r>
              <a:rPr lang="en-US" sz="2800" dirty="0">
                <a:solidFill>
                  <a:srgbClr val="800000"/>
                </a:solidFill>
              </a:rPr>
              <a:t>cold</a:t>
            </a:r>
          </a:p>
        </p:txBody>
      </p:sp>
      <p:cxnSp>
        <p:nvCxnSpPr>
          <p:cNvPr id="32" name="Elbow Connector 31"/>
          <p:cNvCxnSpPr>
            <a:stCxn id="30" idx="3"/>
            <a:endCxn id="29" idx="1"/>
          </p:cNvCxnSpPr>
          <p:nvPr/>
        </p:nvCxnSpPr>
        <p:spPr>
          <a:xfrm flipV="1">
            <a:off x="3791175" y="5349361"/>
            <a:ext cx="1612787" cy="448064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41" name="Elbow Connector 40"/>
          <p:cNvCxnSpPr>
            <a:stCxn id="30" idx="3"/>
            <a:endCxn id="31" idx="1"/>
          </p:cNvCxnSpPr>
          <p:nvPr/>
        </p:nvCxnSpPr>
        <p:spPr>
          <a:xfrm>
            <a:off x="3791175" y="5797425"/>
            <a:ext cx="1612787" cy="649579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16688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0" y="0"/>
            <a:ext cx="9143999" cy="1420252"/>
          </a:xfrm>
          <a:prstGeom prst="rect">
            <a:avLst/>
          </a:prstGeom>
          <a:solidFill>
            <a:srgbClr val="281D63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Semantic Pattern Approaches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2" name="Content Placeholder 5"/>
          <p:cNvSpPr txBox="1">
            <a:spLocks/>
          </p:cNvSpPr>
          <p:nvPr/>
        </p:nvSpPr>
        <p:spPr>
          <a:xfrm>
            <a:off x="359226" y="1600201"/>
            <a:ext cx="8494488" cy="45592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Apply </a:t>
            </a:r>
            <a:r>
              <a:rPr lang="en-US" sz="2400" dirty="0" smtClean="0">
                <a:solidFill>
                  <a:srgbClr val="000090"/>
                </a:solidFill>
              </a:rPr>
              <a:t>syntactic</a:t>
            </a:r>
            <a:r>
              <a:rPr lang="en-US" sz="2400" dirty="0" smtClean="0"/>
              <a:t> and </a:t>
            </a:r>
            <a:r>
              <a:rPr lang="en-US" sz="2400" dirty="0">
                <a:solidFill>
                  <a:srgbClr val="000090"/>
                </a:solidFill>
              </a:rPr>
              <a:t>semantic</a:t>
            </a:r>
            <a:r>
              <a:rPr lang="en-US" sz="2400" dirty="0" smtClean="0"/>
              <a:t> processing techniques</a:t>
            </a:r>
          </a:p>
          <a:p>
            <a:endParaRPr lang="en-US" sz="2400" dirty="0" smtClean="0"/>
          </a:p>
          <a:p>
            <a:r>
              <a:rPr lang="en-US" sz="2400" dirty="0" smtClean="0"/>
              <a:t>Use external semantic </a:t>
            </a:r>
            <a:r>
              <a:rPr lang="en-US" sz="2400" dirty="0"/>
              <a:t>r</a:t>
            </a:r>
            <a:r>
              <a:rPr lang="en-US" sz="2400" dirty="0" smtClean="0"/>
              <a:t>esources (Ontologies, Semantic Networks, etc.)</a:t>
            </a:r>
          </a:p>
          <a:p>
            <a:endParaRPr lang="en-US" sz="2400" dirty="0" smtClean="0"/>
          </a:p>
          <a:p>
            <a:r>
              <a:rPr lang="en-US" sz="2400" dirty="0" smtClean="0"/>
              <a:t>Capture the </a:t>
            </a:r>
            <a:r>
              <a:rPr lang="en-US" sz="2400" dirty="0"/>
              <a:t>conceptual semantic relations in text that implicitly convey </a:t>
            </a:r>
            <a:r>
              <a:rPr lang="en-US" sz="2400" dirty="0" smtClean="0"/>
              <a:t>sentiment</a:t>
            </a:r>
          </a:p>
          <a:p>
            <a:pPr lvl="1"/>
            <a:r>
              <a:rPr lang="en-US" sz="2400" dirty="0" smtClean="0">
                <a:solidFill>
                  <a:srgbClr val="000090"/>
                </a:solidFill>
              </a:rPr>
              <a:t>Happy birthday 	 (</a:t>
            </a:r>
            <a:r>
              <a:rPr lang="en-US" sz="2400" dirty="0" smtClean="0">
                <a:solidFill>
                  <a:srgbClr val="005000"/>
                </a:solidFill>
              </a:rPr>
              <a:t>Positive</a:t>
            </a:r>
            <a:r>
              <a:rPr lang="en-US" sz="2400" dirty="0" smtClean="0">
                <a:solidFill>
                  <a:srgbClr val="000090"/>
                </a:solidFill>
              </a:rPr>
              <a:t>)</a:t>
            </a:r>
          </a:p>
          <a:p>
            <a:pPr lvl="1"/>
            <a:endParaRPr lang="en-US" sz="2400" dirty="0" smtClean="0">
              <a:solidFill>
                <a:srgbClr val="000090"/>
              </a:solidFill>
            </a:endParaRPr>
          </a:p>
          <a:p>
            <a:pPr lvl="1"/>
            <a:r>
              <a:rPr lang="en-US" sz="2400" dirty="0" smtClean="0">
                <a:solidFill>
                  <a:srgbClr val="000090"/>
                </a:solidFill>
              </a:rPr>
              <a:t>Invading Germs 	 (</a:t>
            </a:r>
            <a:r>
              <a:rPr lang="en-US" sz="2400" dirty="0" smtClean="0">
                <a:solidFill>
                  <a:srgbClr val="800000"/>
                </a:solidFill>
              </a:rPr>
              <a:t>Negative</a:t>
            </a:r>
            <a:r>
              <a:rPr lang="en-US" sz="2400" dirty="0" smtClean="0">
                <a:solidFill>
                  <a:srgbClr val="000090"/>
                </a:solidFill>
              </a:rPr>
              <a:t>)</a:t>
            </a:r>
          </a:p>
          <a:p>
            <a:pPr marL="0" indent="0">
              <a:buNone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5455018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ontent Placeholder 5"/>
          <p:cNvSpPr txBox="1">
            <a:spLocks/>
          </p:cNvSpPr>
          <p:nvPr/>
        </p:nvSpPr>
        <p:spPr>
          <a:xfrm>
            <a:off x="359226" y="4299857"/>
            <a:ext cx="4602845" cy="2621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 smtClean="0"/>
          </a:p>
        </p:txBody>
      </p:sp>
      <p:sp>
        <p:nvSpPr>
          <p:cNvPr id="23" name="Content Placeholder 5"/>
          <p:cNvSpPr txBox="1">
            <a:spLocks/>
          </p:cNvSpPr>
          <p:nvPr/>
        </p:nvSpPr>
        <p:spPr>
          <a:xfrm>
            <a:off x="4754345" y="4611845"/>
            <a:ext cx="3873500" cy="13603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9055" y="1050350"/>
            <a:ext cx="87140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>
                    <a:lumMod val="95000"/>
                  </a:schemeClr>
                </a:solidFill>
              </a:rPr>
              <a:t>Syntactic &amp; Semantic Pattern Approaches</a:t>
            </a:r>
            <a:endParaRPr lang="en-US" sz="4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089882" y="3084860"/>
            <a:ext cx="48124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rgbClr val="F2F2F2"/>
                </a:solidFill>
              </a:rPr>
              <a:t>a</a:t>
            </a:r>
            <a:r>
              <a:rPr lang="en-US" sz="4800" dirty="0" smtClean="0">
                <a:solidFill>
                  <a:srgbClr val="F2F2F2"/>
                </a:solidFill>
              </a:rPr>
              <a:t>re not </a:t>
            </a:r>
            <a:r>
              <a:rPr lang="en-US" sz="4800" b="1" dirty="0" smtClean="0">
                <a:solidFill>
                  <a:srgbClr val="F2F2F2"/>
                </a:solidFill>
              </a:rPr>
              <a:t>tailored</a:t>
            </a:r>
            <a:r>
              <a:rPr lang="en-US" sz="4800" dirty="0" smtClean="0">
                <a:solidFill>
                  <a:srgbClr val="F2F2F2"/>
                </a:solidFill>
              </a:rPr>
              <a:t> to</a:t>
            </a:r>
            <a:endParaRPr lang="en-US" sz="4800" dirty="0">
              <a:solidFill>
                <a:srgbClr val="F2F2F2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440583" y="4376668"/>
            <a:ext cx="22628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 smtClean="0">
                <a:solidFill>
                  <a:srgbClr val="F2F2F2"/>
                </a:solidFill>
              </a:rPr>
              <a:t>Twitter</a:t>
            </a:r>
            <a:endParaRPr lang="en-US" sz="5400" b="1" dirty="0">
              <a:solidFill>
                <a:srgbClr val="F2F2F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724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Inspiration">
      <a:dk1>
        <a:sysClr val="windowText" lastClr="000000"/>
      </a:dk1>
      <a:lt1>
        <a:sysClr val="window" lastClr="FFFFFF"/>
      </a:lt1>
      <a:dk2>
        <a:srgbClr val="2F2F26"/>
      </a:dk2>
      <a:lt2>
        <a:srgbClr val="9FA795"/>
      </a:lt2>
      <a:accent1>
        <a:srgbClr val="749805"/>
      </a:accent1>
      <a:accent2>
        <a:srgbClr val="BACC82"/>
      </a:accent2>
      <a:accent3>
        <a:srgbClr val="6E9EC2"/>
      </a:accent3>
      <a:accent4>
        <a:srgbClr val="2046A5"/>
      </a:accent4>
      <a:accent5>
        <a:srgbClr val="5039C6"/>
      </a:accent5>
      <a:accent6>
        <a:srgbClr val="7411D0"/>
      </a:accent6>
      <a:hlink>
        <a:srgbClr val="FFC000"/>
      </a:hlink>
      <a:folHlink>
        <a:srgbClr val="C0C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13338</TotalTime>
  <Words>1197</Words>
  <Application>Microsoft Macintosh PowerPoint</Application>
  <PresentationFormat>On-screen Show (4:3)</PresentationFormat>
  <Paragraphs>318</Paragraphs>
  <Slides>31</Slides>
  <Notes>23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Semantic Patterns for Sentiment Analysis of Twitter  </vt:lpstr>
      <vt:lpstr>OutLine</vt:lpstr>
      <vt:lpstr>PowerPoint Presentation</vt:lpstr>
      <vt:lpstr>Traditional Sentiment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Contextual Semantics and Sentiment</vt:lpstr>
      <vt:lpstr>Contextual Semantic Sentiment Patterns</vt:lpstr>
      <vt:lpstr>Contextual Semantic Sentiment Patterns</vt:lpstr>
      <vt:lpstr>Pattern Extraction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The Open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Hassan Saif</dc:creator>
  <cp:lastModifiedBy>Hassan Saif</cp:lastModifiedBy>
  <cp:revision>2218</cp:revision>
  <dcterms:created xsi:type="dcterms:W3CDTF">2014-10-13T12:28:53Z</dcterms:created>
  <dcterms:modified xsi:type="dcterms:W3CDTF">2014-10-23T18:23:21Z</dcterms:modified>
</cp:coreProperties>
</file>

<file path=docProps/thumbnail.jpeg>
</file>